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531" r:id="rId2"/>
    <p:sldId id="535" r:id="rId3"/>
    <p:sldId id="415" r:id="rId4"/>
    <p:sldId id="536" r:id="rId5"/>
    <p:sldId id="545" r:id="rId6"/>
    <p:sldId id="455" r:id="rId7"/>
    <p:sldId id="546" r:id="rId8"/>
    <p:sldId id="534" r:id="rId9"/>
    <p:sldId id="527" r:id="rId10"/>
    <p:sldId id="529" r:id="rId11"/>
    <p:sldId id="530" r:id="rId12"/>
    <p:sldId id="533" r:id="rId13"/>
    <p:sldId id="453" r:id="rId14"/>
    <p:sldId id="461" r:id="rId15"/>
    <p:sldId id="559" r:id="rId16"/>
    <p:sldId id="434" r:id="rId17"/>
    <p:sldId id="489" r:id="rId18"/>
    <p:sldId id="537" r:id="rId19"/>
    <p:sldId id="495" r:id="rId20"/>
    <p:sldId id="496" r:id="rId21"/>
    <p:sldId id="539" r:id="rId22"/>
    <p:sldId id="497" r:id="rId23"/>
    <p:sldId id="498" r:id="rId24"/>
    <p:sldId id="556" r:id="rId25"/>
    <p:sldId id="499" r:id="rId26"/>
    <p:sldId id="500" r:id="rId27"/>
    <p:sldId id="501" r:id="rId28"/>
    <p:sldId id="502" r:id="rId29"/>
    <p:sldId id="503" r:id="rId30"/>
    <p:sldId id="550" r:id="rId31"/>
    <p:sldId id="549" r:id="rId32"/>
    <p:sldId id="540" r:id="rId33"/>
    <p:sldId id="553" r:id="rId34"/>
    <p:sldId id="506" r:id="rId35"/>
    <p:sldId id="507" r:id="rId36"/>
    <p:sldId id="508" r:id="rId37"/>
    <p:sldId id="509" r:id="rId38"/>
    <p:sldId id="510" r:id="rId39"/>
    <p:sldId id="511" r:id="rId40"/>
    <p:sldId id="558" r:id="rId41"/>
    <p:sldId id="512" r:id="rId42"/>
    <p:sldId id="554" r:id="rId43"/>
    <p:sldId id="542" r:id="rId44"/>
    <p:sldId id="538" r:id="rId45"/>
    <p:sldId id="543" r:id="rId46"/>
    <p:sldId id="555" r:id="rId47"/>
    <p:sldId id="560" r:id="rId48"/>
    <p:sldId id="414" r:id="rId4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B1DB"/>
    <a:srgbClr val="66CCFF"/>
    <a:srgbClr val="04AEDA"/>
    <a:srgbClr val="CCCCFF"/>
    <a:srgbClr val="CCECFF"/>
    <a:srgbClr val="FF9966"/>
    <a:srgbClr val="FF0000"/>
    <a:srgbClr val="E184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1" autoAdjust="0"/>
    <p:restoredTop sz="90545" autoAdjust="0"/>
  </p:normalViewPr>
  <p:slideViewPr>
    <p:cSldViewPr showGuides="1">
      <p:cViewPr varScale="1">
        <p:scale>
          <a:sx n="63" d="100"/>
          <a:sy n="63" d="100"/>
        </p:scale>
        <p:origin x="1374" y="72"/>
      </p:cViewPr>
      <p:guideLst>
        <p:guide orient="horz" pos="2256"/>
        <p:guide pos="2880"/>
      </p:guideLst>
    </p:cSldViewPr>
  </p:slideViewPr>
  <p:notesTextViewPr>
    <p:cViewPr>
      <p:scale>
        <a:sx n="1" d="1"/>
        <a:sy n="1" d="1"/>
      </p:scale>
      <p:origin x="0" y="0"/>
    </p:cViewPr>
  </p:notesTextViewPr>
  <p:sorterViewPr>
    <p:cViewPr>
      <p:scale>
        <a:sx n="150" d="100"/>
        <a:sy n="150" d="100"/>
      </p:scale>
      <p:origin x="0" y="-4781"/>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en-US"/>
          </a:p>
        </p:txBody>
      </p:sp>
      <p:sp>
        <p:nvSpPr>
          <p:cNvPr id="2051" name="Rectangle 3"/>
          <p:cNvSpPr>
            <a:spLocks noGrp="1" noChangeArrowheads="1"/>
          </p:cNvSpPr>
          <p:nvPr>
            <p:ph type="dt" idx="1"/>
          </p:nvPr>
        </p:nvSpPr>
        <p:spPr bwMode="auto">
          <a:xfrm>
            <a:off x="3883025"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5213"/>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vl1pPr>
          </a:lstStyle>
          <a:p>
            <a:pPr>
              <a:defRPr/>
            </a:pPr>
            <a:endParaRPr lang="en-US"/>
          </a:p>
        </p:txBody>
      </p:sp>
      <p:sp>
        <p:nvSpPr>
          <p:cNvPr id="2055" name="Rectangle 7"/>
          <p:cNvSpPr>
            <a:spLocks noGrp="1" noChangeArrowheads="1"/>
          </p:cNvSpPr>
          <p:nvPr>
            <p:ph type="sldNum" sz="quarter" idx="5"/>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9837A439-1133-43A1-8868-B5744728C163}" type="slidenum">
              <a:rPr lang="en-US" altLang="zh-CN"/>
              <a:pPr>
                <a:defRPr/>
              </a:pPr>
              <a:t>‹#›</a:t>
            </a:fld>
            <a:endParaRPr lang="en-US" altLang="zh-CN"/>
          </a:p>
        </p:txBody>
      </p:sp>
    </p:spTree>
    <p:extLst>
      <p:ext uri="{BB962C8B-B14F-4D97-AF65-F5344CB8AC3E}">
        <p14:creationId xmlns:p14="http://schemas.microsoft.com/office/powerpoint/2010/main" val="22386128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5</a:t>
            </a:fld>
            <a:endParaRPr lang="en-US" altLang="zh-CN"/>
          </a:p>
        </p:txBody>
      </p:sp>
    </p:spTree>
    <p:extLst>
      <p:ext uri="{BB962C8B-B14F-4D97-AF65-F5344CB8AC3E}">
        <p14:creationId xmlns:p14="http://schemas.microsoft.com/office/powerpoint/2010/main" val="2098652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19</a:t>
            </a:fld>
            <a:endParaRPr lang="en-US" altLang="zh-CN"/>
          </a:p>
        </p:txBody>
      </p:sp>
    </p:spTree>
    <p:extLst>
      <p:ext uri="{BB962C8B-B14F-4D97-AF65-F5344CB8AC3E}">
        <p14:creationId xmlns:p14="http://schemas.microsoft.com/office/powerpoint/2010/main" val="110684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21</a:t>
            </a:fld>
            <a:endParaRPr lang="en-US" altLang="zh-CN"/>
          </a:p>
        </p:txBody>
      </p:sp>
    </p:spTree>
    <p:extLst>
      <p:ext uri="{BB962C8B-B14F-4D97-AF65-F5344CB8AC3E}">
        <p14:creationId xmlns:p14="http://schemas.microsoft.com/office/powerpoint/2010/main" val="59657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22</a:t>
            </a:fld>
            <a:endParaRPr lang="en-US" altLang="zh-CN"/>
          </a:p>
        </p:txBody>
      </p:sp>
    </p:spTree>
    <p:extLst>
      <p:ext uri="{BB962C8B-B14F-4D97-AF65-F5344CB8AC3E}">
        <p14:creationId xmlns:p14="http://schemas.microsoft.com/office/powerpoint/2010/main" val="561923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solidFill>
                  <a:srgbClr val="000000"/>
                </a:solidFill>
              </a:rPr>
              <a:pPr>
                <a:defRPr/>
              </a:pPr>
              <a:t>23</a:t>
            </a:fld>
            <a:endParaRPr lang="en-US" altLang="zh-CN">
              <a:solidFill>
                <a:srgbClr val="000000"/>
              </a:solidFill>
            </a:endParaRPr>
          </a:p>
        </p:txBody>
      </p:sp>
    </p:spTree>
    <p:extLst>
      <p:ext uri="{BB962C8B-B14F-4D97-AF65-F5344CB8AC3E}">
        <p14:creationId xmlns:p14="http://schemas.microsoft.com/office/powerpoint/2010/main" val="320285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26</a:t>
            </a:fld>
            <a:endParaRPr lang="en-US" altLang="zh-CN"/>
          </a:p>
        </p:txBody>
      </p:sp>
    </p:spTree>
    <p:extLst>
      <p:ext uri="{BB962C8B-B14F-4D97-AF65-F5344CB8AC3E}">
        <p14:creationId xmlns:p14="http://schemas.microsoft.com/office/powerpoint/2010/main" val="3352801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30</a:t>
            </a:fld>
            <a:endParaRPr lang="en-US" altLang="zh-CN"/>
          </a:p>
        </p:txBody>
      </p:sp>
    </p:spTree>
    <p:extLst>
      <p:ext uri="{BB962C8B-B14F-4D97-AF65-F5344CB8AC3E}">
        <p14:creationId xmlns:p14="http://schemas.microsoft.com/office/powerpoint/2010/main" val="2930879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同时，我们提供两个补充证据</a:t>
            </a:r>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31</a:t>
            </a:fld>
            <a:endParaRPr lang="en-US" altLang="zh-CN"/>
          </a:p>
        </p:txBody>
      </p:sp>
    </p:spTree>
    <p:extLst>
      <p:ext uri="{BB962C8B-B14F-4D97-AF65-F5344CB8AC3E}">
        <p14:creationId xmlns:p14="http://schemas.microsoft.com/office/powerpoint/2010/main" val="2228211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32</a:t>
            </a:fld>
            <a:endParaRPr lang="en-US" altLang="zh-CN"/>
          </a:p>
        </p:txBody>
      </p:sp>
    </p:spTree>
    <p:extLst>
      <p:ext uri="{BB962C8B-B14F-4D97-AF65-F5344CB8AC3E}">
        <p14:creationId xmlns:p14="http://schemas.microsoft.com/office/powerpoint/2010/main" val="2310528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p:cNvSpPr>
          <p:nvPr>
            <p:ph type="body" idx="1"/>
          </p:nvPr>
        </p:nvSpPr>
        <p:spPr>
          <a:noFill/>
        </p:spPr>
        <p:txBody>
          <a:bodyPr/>
          <a:lstStyle/>
          <a:p>
            <a:endParaRPr lang="zh-CN" altLang="en-US" dirty="0" smtClean="0"/>
          </a:p>
        </p:txBody>
      </p:sp>
      <p:sp>
        <p:nvSpPr>
          <p:cNvPr id="11268" name="灯片编号占位符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0CC251-C469-4325-84F0-DF5EBBA35466}" type="slidenum">
              <a:rPr lang="en-US" altLang="zh-CN" smtClean="0"/>
              <a:pPr>
                <a:spcBef>
                  <a:spcPct val="0"/>
                </a:spcBef>
                <a:buFontTx/>
                <a:buNone/>
              </a:pPr>
              <a:t>48</a:t>
            </a:fld>
            <a:endParaRPr lang="en-US" altLang="zh-CN" smtClean="0"/>
          </a:p>
        </p:txBody>
      </p:sp>
    </p:spTree>
    <p:extLst>
      <p:ext uri="{BB962C8B-B14F-4D97-AF65-F5344CB8AC3E}">
        <p14:creationId xmlns:p14="http://schemas.microsoft.com/office/powerpoint/2010/main" val="31554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6</a:t>
            </a:fld>
            <a:endParaRPr lang="en-US" altLang="zh-CN"/>
          </a:p>
        </p:txBody>
      </p:sp>
    </p:spTree>
    <p:extLst>
      <p:ext uri="{BB962C8B-B14F-4D97-AF65-F5344CB8AC3E}">
        <p14:creationId xmlns:p14="http://schemas.microsoft.com/office/powerpoint/2010/main" val="336130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7</a:t>
            </a:fld>
            <a:endParaRPr lang="en-US" altLang="zh-CN"/>
          </a:p>
        </p:txBody>
      </p:sp>
    </p:spTree>
    <p:extLst>
      <p:ext uri="{BB962C8B-B14F-4D97-AF65-F5344CB8AC3E}">
        <p14:creationId xmlns:p14="http://schemas.microsoft.com/office/powerpoint/2010/main" val="417497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solidFill>
                  <a:srgbClr val="000000"/>
                </a:solidFill>
              </a:rPr>
              <a:pPr>
                <a:defRPr/>
              </a:pPr>
              <a:t>9</a:t>
            </a:fld>
            <a:endParaRPr lang="en-US" altLang="zh-CN">
              <a:solidFill>
                <a:srgbClr val="000000"/>
              </a:solidFill>
            </a:endParaRPr>
          </a:p>
        </p:txBody>
      </p:sp>
    </p:spTree>
    <p:extLst>
      <p:ext uri="{BB962C8B-B14F-4D97-AF65-F5344CB8AC3E}">
        <p14:creationId xmlns:p14="http://schemas.microsoft.com/office/powerpoint/2010/main" val="206938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10</a:t>
            </a:fld>
            <a:endParaRPr lang="en-US" altLang="zh-CN"/>
          </a:p>
        </p:txBody>
      </p:sp>
    </p:spTree>
    <p:extLst>
      <p:ext uri="{BB962C8B-B14F-4D97-AF65-F5344CB8AC3E}">
        <p14:creationId xmlns:p14="http://schemas.microsoft.com/office/powerpoint/2010/main" val="259320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12</a:t>
            </a:fld>
            <a:endParaRPr lang="en-US" altLang="zh-CN"/>
          </a:p>
        </p:txBody>
      </p:sp>
    </p:spTree>
    <p:extLst>
      <p:ext uri="{BB962C8B-B14F-4D97-AF65-F5344CB8AC3E}">
        <p14:creationId xmlns:p14="http://schemas.microsoft.com/office/powerpoint/2010/main" val="11259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14</a:t>
            </a:fld>
            <a:endParaRPr lang="en-US" altLang="zh-CN"/>
          </a:p>
        </p:txBody>
      </p:sp>
    </p:spTree>
    <p:extLst>
      <p:ext uri="{BB962C8B-B14F-4D97-AF65-F5344CB8AC3E}">
        <p14:creationId xmlns:p14="http://schemas.microsoft.com/office/powerpoint/2010/main" val="365288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15</a:t>
            </a:fld>
            <a:endParaRPr lang="en-US" altLang="zh-CN"/>
          </a:p>
        </p:txBody>
      </p:sp>
    </p:spTree>
    <p:extLst>
      <p:ext uri="{BB962C8B-B14F-4D97-AF65-F5344CB8AC3E}">
        <p14:creationId xmlns:p14="http://schemas.microsoft.com/office/powerpoint/2010/main" val="428709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下面是我的研究结果</a:t>
            </a:r>
            <a:endParaRPr lang="zh-CN" altLang="en-US" dirty="0"/>
          </a:p>
        </p:txBody>
      </p:sp>
      <p:sp>
        <p:nvSpPr>
          <p:cNvPr id="4" name="灯片编号占位符 3"/>
          <p:cNvSpPr>
            <a:spLocks noGrp="1"/>
          </p:cNvSpPr>
          <p:nvPr>
            <p:ph type="sldNum" sz="quarter" idx="10"/>
          </p:nvPr>
        </p:nvSpPr>
        <p:spPr/>
        <p:txBody>
          <a:bodyPr/>
          <a:lstStyle/>
          <a:p>
            <a:pPr>
              <a:defRPr/>
            </a:pPr>
            <a:fld id="{9837A439-1133-43A1-8868-B5744728C163}" type="slidenum">
              <a:rPr lang="en-US" altLang="zh-CN" smtClean="0"/>
              <a:pPr>
                <a:defRPr/>
              </a:pPr>
              <a:t>18</a:t>
            </a:fld>
            <a:endParaRPr lang="en-US" altLang="zh-CN"/>
          </a:p>
        </p:txBody>
      </p:sp>
    </p:spTree>
    <p:extLst>
      <p:ext uri="{BB962C8B-B14F-4D97-AF65-F5344CB8AC3E}">
        <p14:creationId xmlns:p14="http://schemas.microsoft.com/office/powerpoint/2010/main" val="269652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2" name="直接连接符 1"/>
          <p:cNvCxnSpPr/>
          <p:nvPr userDrawn="1"/>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userDrawn="1"/>
        </p:nvSpPr>
        <p:spPr bwMode="auto">
          <a:xfrm>
            <a:off x="0" y="523875"/>
            <a:ext cx="215900" cy="7143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 name="TextBox 5"/>
          <p:cNvSpPr txBox="1">
            <a:spLocks noChangeArrowheads="1"/>
          </p:cNvSpPr>
          <p:nvPr userDrawn="1"/>
        </p:nvSpPr>
        <p:spPr bwMode="auto">
          <a:xfrm>
            <a:off x="560388" y="193675"/>
            <a:ext cx="25558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defRPr/>
            </a:pPr>
            <a:r>
              <a:rPr lang="en-US" altLang="zh-CN" sz="2000" dirty="0" smtClean="0">
                <a:latin typeface="微软雅黑" pitchFamily="34" charset="-122"/>
                <a:ea typeface="微软雅黑" pitchFamily="34" charset="-122"/>
              </a:rPr>
              <a:t>#123</a:t>
            </a:r>
            <a:endParaRPr lang="en-US" altLang="zh-CN" sz="2000" dirty="0">
              <a:latin typeface="微软雅黑" pitchFamily="34" charset="-122"/>
              <a:ea typeface="微软雅黑" pitchFamily="34" charset="-122"/>
            </a:endParaRPr>
          </a:p>
        </p:txBody>
      </p:sp>
      <p:sp>
        <p:nvSpPr>
          <p:cNvPr id="5" name="矩形 13"/>
          <p:cNvSpPr>
            <a:spLocks noChangeArrowheads="1"/>
          </p:cNvSpPr>
          <p:nvPr userDrawn="1"/>
        </p:nvSpPr>
        <p:spPr bwMode="auto">
          <a:xfrm>
            <a:off x="0" y="6477000"/>
            <a:ext cx="9144000" cy="381000"/>
          </a:xfrm>
          <a:prstGeom prst="rect">
            <a:avLst/>
          </a:prstGeom>
          <a:solidFill>
            <a:srgbClr val="04AED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cxnSp>
        <p:nvCxnSpPr>
          <p:cNvPr id="6" name="直接连接符 5"/>
          <p:cNvCxnSpPr/>
          <p:nvPr userDrawn="1"/>
        </p:nvCxnSpPr>
        <p:spPr>
          <a:xfrm flipH="1">
            <a:off x="0" y="6435725"/>
            <a:ext cx="914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89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830034B-0326-4D40-ABEC-53111C608F75}" type="slidenum">
              <a:rPr lang="en-US" altLang="zh-CN"/>
              <a:pPr>
                <a:defRPr/>
              </a:pPr>
              <a:t>‹#›</a:t>
            </a:fld>
            <a:endParaRPr lang="en-US" altLang="zh-CN"/>
          </a:p>
        </p:txBody>
      </p:sp>
    </p:spTree>
    <p:extLst>
      <p:ext uri="{BB962C8B-B14F-4D97-AF65-F5344CB8AC3E}">
        <p14:creationId xmlns:p14="http://schemas.microsoft.com/office/powerpoint/2010/main" val="22382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656C5-DDD8-46CB-AA53-8556E433C1F4}" type="slidenum">
              <a:rPr lang="en-US" altLang="zh-CN"/>
              <a:pPr>
                <a:defRPr/>
              </a:pPr>
              <a:t>‹#›</a:t>
            </a:fld>
            <a:endParaRPr lang="en-US" altLang="zh-CN"/>
          </a:p>
        </p:txBody>
      </p:sp>
    </p:spTree>
    <p:extLst>
      <p:ext uri="{BB962C8B-B14F-4D97-AF65-F5344CB8AC3E}">
        <p14:creationId xmlns:p14="http://schemas.microsoft.com/office/powerpoint/2010/main" val="304175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D7EF43-7E71-4D64-B12F-4E5D4210A9BC}" type="slidenum">
              <a:rPr lang="zh-CN" altLang="en-US">
                <a:solidFill>
                  <a:srgbClr val="000000"/>
                </a:solidFill>
              </a:rPr>
              <a:pPr>
                <a:defRPr/>
              </a:pPr>
              <a:t>‹#›</a:t>
            </a:fld>
            <a:endParaRPr lang="en-US" altLang="zh-CN" sz="1800" dirty="0">
              <a:solidFill>
                <a:srgbClr val="000000"/>
              </a:solidFill>
            </a:endParaRPr>
          </a:p>
        </p:txBody>
      </p:sp>
    </p:spTree>
    <p:extLst>
      <p:ext uri="{BB962C8B-B14F-4D97-AF65-F5344CB8AC3E}">
        <p14:creationId xmlns:p14="http://schemas.microsoft.com/office/powerpoint/2010/main" val="3734679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1DB3E6D-7EFF-48E7-9908-5CE18D8496E3}" type="slidenum">
              <a:rPr lang="en-US" altLang="zh-CN"/>
              <a:pPr>
                <a:defRPr/>
              </a:pPr>
              <a:t>‹#›</a:t>
            </a:fld>
            <a:endParaRPr lang="en-US" altLang="zh-CN"/>
          </a:p>
        </p:txBody>
      </p:sp>
    </p:spTree>
    <p:extLst>
      <p:ext uri="{BB962C8B-B14F-4D97-AF65-F5344CB8AC3E}">
        <p14:creationId xmlns:p14="http://schemas.microsoft.com/office/powerpoint/2010/main" val="404818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690399-2BFD-41B7-B735-03490A42AF07}" type="slidenum">
              <a:rPr lang="en-US" altLang="zh-CN"/>
              <a:pPr>
                <a:defRPr/>
              </a:pPr>
              <a:t>‹#›</a:t>
            </a:fld>
            <a:endParaRPr lang="en-US" altLang="zh-CN"/>
          </a:p>
        </p:txBody>
      </p:sp>
    </p:spTree>
    <p:extLst>
      <p:ext uri="{BB962C8B-B14F-4D97-AF65-F5344CB8AC3E}">
        <p14:creationId xmlns:p14="http://schemas.microsoft.com/office/powerpoint/2010/main" val="208179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491BA78-B6DD-437A-A912-85DAFB1BADD9}" type="slidenum">
              <a:rPr lang="en-US" altLang="zh-CN"/>
              <a:pPr>
                <a:defRPr/>
              </a:pPr>
              <a:t>‹#›</a:t>
            </a:fld>
            <a:endParaRPr lang="en-US" altLang="zh-CN"/>
          </a:p>
        </p:txBody>
      </p:sp>
    </p:spTree>
    <p:extLst>
      <p:ext uri="{BB962C8B-B14F-4D97-AF65-F5344CB8AC3E}">
        <p14:creationId xmlns:p14="http://schemas.microsoft.com/office/powerpoint/2010/main" val="3946842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B57BFB7-A8FA-4CA5-BE48-9B35382C4F30}" type="slidenum">
              <a:rPr lang="en-US" altLang="zh-CN"/>
              <a:pPr>
                <a:defRPr/>
              </a:pPr>
              <a:t>‹#›</a:t>
            </a:fld>
            <a:endParaRPr lang="en-US" altLang="zh-CN"/>
          </a:p>
        </p:txBody>
      </p:sp>
    </p:spTree>
    <p:extLst>
      <p:ext uri="{BB962C8B-B14F-4D97-AF65-F5344CB8AC3E}">
        <p14:creationId xmlns:p14="http://schemas.microsoft.com/office/powerpoint/2010/main" val="304157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1D5F6A-7A04-4BD6-B3BA-799347D5B78D}" type="slidenum">
              <a:rPr lang="en-US" altLang="zh-CN"/>
              <a:pPr>
                <a:defRPr/>
              </a:pPr>
              <a:t>‹#›</a:t>
            </a:fld>
            <a:endParaRPr lang="en-US" altLang="zh-CN"/>
          </a:p>
        </p:txBody>
      </p:sp>
    </p:spTree>
    <p:extLst>
      <p:ext uri="{BB962C8B-B14F-4D97-AF65-F5344CB8AC3E}">
        <p14:creationId xmlns:p14="http://schemas.microsoft.com/office/powerpoint/2010/main" val="24242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A184374-DD94-4C67-9C53-E22B1B1222ED}" type="slidenum">
              <a:rPr lang="en-US" altLang="zh-CN"/>
              <a:pPr>
                <a:defRPr/>
              </a:pPr>
              <a:t>‹#›</a:t>
            </a:fld>
            <a:endParaRPr lang="en-US" altLang="zh-CN"/>
          </a:p>
        </p:txBody>
      </p:sp>
    </p:spTree>
    <p:extLst>
      <p:ext uri="{BB962C8B-B14F-4D97-AF65-F5344CB8AC3E}">
        <p14:creationId xmlns:p14="http://schemas.microsoft.com/office/powerpoint/2010/main" val="3239975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690610-DD9F-4E1B-B534-D7CFDFF8E7F3}" type="slidenum">
              <a:rPr lang="en-US" altLang="zh-CN"/>
              <a:pPr>
                <a:defRPr/>
              </a:pPr>
              <a:t>‹#›</a:t>
            </a:fld>
            <a:endParaRPr lang="en-US" altLang="zh-CN"/>
          </a:p>
        </p:txBody>
      </p:sp>
    </p:spTree>
    <p:extLst>
      <p:ext uri="{BB962C8B-B14F-4D97-AF65-F5344CB8AC3E}">
        <p14:creationId xmlns:p14="http://schemas.microsoft.com/office/powerpoint/2010/main" val="3307954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69A6E9-82A9-451A-B819-30FC842F4804}" type="slidenum">
              <a:rPr lang="en-US" altLang="zh-CN"/>
              <a:pPr>
                <a:defRPr/>
              </a:pPr>
              <a:t>‹#›</a:t>
            </a:fld>
            <a:endParaRPr lang="en-US" altLang="zh-CN"/>
          </a:p>
        </p:txBody>
      </p:sp>
    </p:spTree>
    <p:extLst>
      <p:ext uri="{BB962C8B-B14F-4D97-AF65-F5344CB8AC3E}">
        <p14:creationId xmlns:p14="http://schemas.microsoft.com/office/powerpoint/2010/main" val="3132186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p>
        </p:txBody>
      </p:sp>
      <p:sp>
        <p:nvSpPr>
          <p:cNvPr id="1030" name="Rectangle 6"/>
          <p:cNvSpPr>
            <a:spLocks noGrp="1" noChangeArrowheads="1"/>
          </p:cNvSpPr>
          <p:nvPr>
            <p:ph type="sldNum" sz="quarter" idx="4"/>
          </p:nvPr>
        </p:nvSpPr>
        <p:spPr bwMode="auto">
          <a:xfrm>
            <a:off x="6877050" y="6469343"/>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2EFA86B4-5736-494C-8EBB-04344E604586}" type="slidenum">
              <a:rPr lang="en-US" altLang="zh-CN"/>
              <a:pPr>
                <a:defRPr/>
              </a:pPr>
              <a:t>‹#›</a:t>
            </a:fld>
            <a:endParaRPr lang="en-US" altLang="zh-CN"/>
          </a:p>
        </p:txBody>
      </p:sp>
      <p:sp>
        <p:nvSpPr>
          <p:cNvPr id="2" name="矩形 9"/>
          <p:cNvSpPr>
            <a:spLocks noChangeArrowheads="1"/>
          </p:cNvSpPr>
          <p:nvPr userDrawn="1"/>
        </p:nvSpPr>
        <p:spPr bwMode="auto">
          <a:xfrm>
            <a:off x="0" y="6477000"/>
            <a:ext cx="9144000" cy="381000"/>
          </a:xfrm>
          <a:prstGeom prst="rect">
            <a:avLst/>
          </a:prstGeom>
          <a:solidFill>
            <a:srgbClr val="04AED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cxnSp>
        <p:nvCxnSpPr>
          <p:cNvPr id="11" name="直接连接符 10"/>
          <p:cNvCxnSpPr/>
          <p:nvPr userDrawn="1"/>
        </p:nvCxnSpPr>
        <p:spPr>
          <a:xfrm flipH="1">
            <a:off x="0" y="6435725"/>
            <a:ext cx="9144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8"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362950" y="11747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84"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emf"/><Relationship Id="rId5" Type="http://schemas.openxmlformats.org/officeDocument/2006/relationships/oleObject" Target="../embeddings/oleObject5.bin"/><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emf"/><Relationship Id="rId5" Type="http://schemas.openxmlformats.org/officeDocument/2006/relationships/oleObject" Target="../embeddings/oleObject7.bin"/><Relationship Id="rId4" Type="http://schemas.openxmlformats.org/officeDocument/2006/relationships/image" Target="../media/image36.wmf"/></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9.e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2.emf"/></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43.e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5.emf"/></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8.emf"/><Relationship Id="rId5" Type="http://schemas.openxmlformats.org/officeDocument/2006/relationships/oleObject" Target="../embeddings/oleObject15.bin"/><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1.emf"/><Relationship Id="rId5" Type="http://schemas.openxmlformats.org/officeDocument/2006/relationships/oleObject" Target="../embeddings/oleObject18.bin"/><Relationship Id="rId4"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4.emf"/><Relationship Id="rId5" Type="http://schemas.openxmlformats.org/officeDocument/2006/relationships/oleObject" Target="../embeddings/oleObject21.bin"/><Relationship Id="rId4" Type="http://schemas.openxmlformats.org/officeDocument/2006/relationships/image" Target="../media/image53.emf"/></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矩形 25"/>
          <p:cNvSpPr>
            <a:spLocks noChangeArrowheads="1"/>
          </p:cNvSpPr>
          <p:nvPr/>
        </p:nvSpPr>
        <p:spPr bwMode="auto">
          <a:xfrm>
            <a:off x="0" y="2204864"/>
            <a:ext cx="9144000" cy="1692188"/>
          </a:xfrm>
          <a:prstGeom prst="rect">
            <a:avLst/>
          </a:prstGeom>
          <a:solidFill>
            <a:srgbClr val="00B0F0"/>
          </a:solidFill>
          <a:ln>
            <a:noFill/>
          </a:ln>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mtClean="0">
              <a:solidFill>
                <a:srgbClr val="000000"/>
              </a:solidFill>
            </a:endParaRPr>
          </a:p>
        </p:txBody>
      </p:sp>
      <p:sp>
        <p:nvSpPr>
          <p:cNvPr id="3076" name="文本框 1"/>
          <p:cNvSpPr>
            <a:spLocks noChangeArrowheads="1"/>
          </p:cNvSpPr>
          <p:nvPr/>
        </p:nvSpPr>
        <p:spPr bwMode="auto">
          <a:xfrm>
            <a:off x="3527884" y="4365104"/>
            <a:ext cx="302433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答辩人：赵婷婷</a:t>
            </a:r>
            <a:endParaRPr lang="en-US" altLang="zh-CN"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专    业：地质工程</a:t>
            </a:r>
            <a:endParaRPr lang="en-US" altLang="zh-CN"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导    师：曾凡桂教授</a:t>
            </a:r>
            <a:endParaRPr lang="en-US" altLang="zh-CN"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None/>
            </a:pPr>
            <a:r>
              <a:rPr lang="zh-CN" altLang="en-US"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日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期：</a:t>
            </a:r>
            <a:r>
              <a:rPr lang="en-US" altLang="zh-CN" sz="20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2017.06.07</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701675" y="2301007"/>
            <a:ext cx="7740650" cy="1482650"/>
          </a:xfrm>
          <a:prstGeom prst="rect">
            <a:avLst/>
          </a:prstGeom>
          <a:noFill/>
        </p:spPr>
        <p:txBody>
          <a:bodyPr>
            <a:spAutoFit/>
          </a:bodyPr>
          <a:lstStyle/>
          <a:p>
            <a:pPr algn="ctr">
              <a:lnSpc>
                <a:spcPct val="150000"/>
              </a:lnSpc>
              <a:buFont typeface="Arial" panose="020B0604020202020204" pitchFamily="34" charset="0"/>
              <a:buNone/>
              <a:defRPr/>
            </a:pPr>
            <a:r>
              <a:rPr lang="zh-CN" altLang="en-US" sz="32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褐煤及其干酪根</a:t>
            </a:r>
            <a:r>
              <a:rPr lang="zh-CN" altLang="en-US" sz="32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对水中</a:t>
            </a:r>
            <a:r>
              <a:rPr lang="en-US" altLang="zh-CN" sz="32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Cr(VI)</a:t>
            </a:r>
            <a:r>
              <a:rPr lang="zh-CN" altLang="en-US" sz="32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的去除机理和吸附剂废弃物的热解特性研究</a:t>
            </a:r>
            <a:endParaRPr lang="en-US" altLang="zh-CN" sz="32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C8D7EF43-7E71-4D64-B12F-4E5D4210A9BC}" type="slidenum">
              <a:rPr lang="zh-CN" altLang="en-US" smtClean="0">
                <a:solidFill>
                  <a:srgbClr val="000000"/>
                </a:solidFill>
              </a:rPr>
              <a:pPr>
                <a:defRPr/>
              </a:pPr>
              <a:t>1</a:t>
            </a:fld>
            <a:endParaRPr lang="en-US" altLang="zh-CN" sz="1800" dirty="0">
              <a:solidFill>
                <a:srgbClr val="000000"/>
              </a:solidFill>
            </a:endParaRPr>
          </a:p>
        </p:txBody>
      </p:sp>
    </p:spTree>
    <p:extLst>
      <p:ext uri="{BB962C8B-B14F-4D97-AF65-F5344CB8AC3E}">
        <p14:creationId xmlns:p14="http://schemas.microsoft.com/office/powerpoint/2010/main" val="39924834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140" y="1446301"/>
            <a:ext cx="8192304" cy="4206280"/>
          </a:xfrm>
          <a:prstGeom prst="rect">
            <a:avLst/>
          </a:prstGeom>
        </p:spPr>
        <p:txBody>
          <a:bodyPr wrap="square">
            <a:spAutoFit/>
          </a:bodyPr>
          <a:lstStyle/>
          <a:p>
            <a:pPr algn="just">
              <a:lnSpc>
                <a:spcPct val="150000"/>
              </a:lnSpc>
              <a:spcAft>
                <a:spcPts val="360"/>
              </a:spcAft>
              <a:tabLst>
                <a:tab pos="859155" algn="l"/>
              </a:tabLst>
            </a:pPr>
            <a:r>
              <a:rPr lang="en-US" altLang="zh-CN" sz="2200" b="1" dirty="0" smtClean="0">
                <a:solidFill>
                  <a:srgbClr val="000000"/>
                </a:solidFill>
                <a:latin typeface="Times New Roman" panose="02020603050405020304" pitchFamily="18" charset="0"/>
              </a:rPr>
              <a:t>1. </a:t>
            </a:r>
            <a:r>
              <a:rPr lang="zh-CN" altLang="en-US" sz="2200" dirty="0" smtClean="0">
                <a:solidFill>
                  <a:srgbClr val="000000"/>
                </a:solidFill>
                <a:latin typeface="Times New Roman" panose="02020603050405020304" pitchFamily="18" charset="0"/>
              </a:rPr>
              <a:t>文献中</a:t>
            </a:r>
            <a:r>
              <a:rPr lang="zh-CN" altLang="zh-CN" sz="2200" dirty="0" smtClean="0">
                <a:solidFill>
                  <a:srgbClr val="000000"/>
                </a:solidFill>
                <a:latin typeface="Times New Roman" panose="02020603050405020304" pitchFamily="18" charset="0"/>
              </a:rPr>
              <a:t>国外</a:t>
            </a:r>
            <a:r>
              <a:rPr lang="zh-CN" altLang="zh-CN" sz="2200" dirty="0">
                <a:solidFill>
                  <a:srgbClr val="000000"/>
                </a:solidFill>
                <a:latin typeface="Times New Roman" panose="02020603050405020304" pitchFamily="18" charset="0"/>
              </a:rPr>
              <a:t>所用褐煤样品</a:t>
            </a:r>
            <a:r>
              <a:rPr lang="zh-CN" altLang="zh-CN" sz="2200" dirty="0" smtClean="0">
                <a:solidFill>
                  <a:srgbClr val="000000"/>
                </a:solidFill>
                <a:latin typeface="Times New Roman" panose="02020603050405020304" pitchFamily="18" charset="0"/>
              </a:rPr>
              <a:t>基本是</a:t>
            </a:r>
            <a:r>
              <a:rPr lang="zh-CN" altLang="zh-CN" sz="2200" dirty="0">
                <a:solidFill>
                  <a:srgbClr val="000000"/>
                </a:solidFill>
                <a:latin typeface="Times New Roman" panose="02020603050405020304" pitchFamily="18" charset="0"/>
              </a:rPr>
              <a:t>土耳其褐煤和澳大利亚褐煤；而</a:t>
            </a:r>
            <a:r>
              <a:rPr lang="zh-CN" altLang="zh-CN" sz="2200" dirty="0" smtClean="0">
                <a:solidFill>
                  <a:srgbClr val="000000"/>
                </a:solidFill>
                <a:latin typeface="Times New Roman" panose="02020603050405020304" pitchFamily="18" charset="0"/>
              </a:rPr>
              <a:t>国内</a:t>
            </a:r>
            <a:r>
              <a:rPr lang="zh-CN" altLang="en-US" sz="2200" dirty="0" smtClean="0">
                <a:solidFill>
                  <a:srgbClr val="000000"/>
                </a:solidFill>
                <a:latin typeface="Times New Roman" panose="02020603050405020304" pitchFamily="18" charset="0"/>
              </a:rPr>
              <a:t>主要</a:t>
            </a:r>
            <a:r>
              <a:rPr lang="zh-CN" altLang="zh-CN" sz="2200" dirty="0" smtClean="0">
                <a:solidFill>
                  <a:srgbClr val="000000"/>
                </a:solidFill>
                <a:latin typeface="Times New Roman" panose="02020603050405020304" pitchFamily="18" charset="0"/>
              </a:rPr>
              <a:t>是</a:t>
            </a:r>
            <a:r>
              <a:rPr lang="zh-CN" altLang="zh-CN" sz="2200" dirty="0">
                <a:solidFill>
                  <a:srgbClr val="000000"/>
                </a:solidFill>
                <a:latin typeface="Times New Roman" panose="02020603050405020304" pitchFamily="18" charset="0"/>
              </a:rPr>
              <a:t>天祝褐煤和霍林河褐煤</a:t>
            </a:r>
            <a:r>
              <a:rPr lang="zh-CN" altLang="zh-CN" sz="2200" dirty="0" smtClean="0">
                <a:solidFill>
                  <a:srgbClr val="000000"/>
                </a:solidFill>
                <a:latin typeface="Times New Roman" panose="02020603050405020304" pitchFamily="18" charset="0"/>
              </a:rPr>
              <a:t>。</a:t>
            </a:r>
            <a:r>
              <a:rPr lang="zh-CN" altLang="en-US" sz="2200" dirty="0" smtClean="0">
                <a:solidFill>
                  <a:srgbClr val="000000"/>
                </a:solidFill>
                <a:latin typeface="Times New Roman" panose="02020603050405020304" pitchFamily="18" charset="0"/>
              </a:rPr>
              <a:t>在我的研究中可以依据这些已报到文献中煤样的特性与吸附量值之间的关系做参考，根据一些指标选择性质更优的褐煤样品来开展研究。</a:t>
            </a:r>
            <a:endParaRPr lang="en-US" altLang="zh-CN" sz="2200" dirty="0" smtClean="0">
              <a:solidFill>
                <a:srgbClr val="000000"/>
              </a:solidFill>
              <a:latin typeface="Times New Roman" panose="02020603050405020304" pitchFamily="18" charset="0"/>
            </a:endParaRPr>
          </a:p>
          <a:p>
            <a:pPr algn="just">
              <a:lnSpc>
                <a:spcPct val="150000"/>
              </a:lnSpc>
              <a:spcAft>
                <a:spcPts val="360"/>
              </a:spcAft>
              <a:tabLst>
                <a:tab pos="859155" algn="l"/>
              </a:tabLst>
            </a:pPr>
            <a:r>
              <a:rPr lang="en-US" altLang="zh-CN" sz="2200" b="1" dirty="0" smtClean="0">
                <a:solidFill>
                  <a:srgbClr val="000000"/>
                </a:solidFill>
                <a:latin typeface="Times New Roman" panose="02020603050405020304" pitchFamily="18" charset="0"/>
              </a:rPr>
              <a:t>2. </a:t>
            </a:r>
            <a:r>
              <a:rPr lang="zh-CN" altLang="zh-CN" sz="2200" dirty="0" smtClean="0">
                <a:solidFill>
                  <a:srgbClr val="000000"/>
                </a:solidFill>
                <a:latin typeface="Times New Roman" panose="02020603050405020304" pitchFamily="18" charset="0"/>
              </a:rPr>
              <a:t>上述</a:t>
            </a:r>
            <a:r>
              <a:rPr lang="zh-CN" altLang="zh-CN" sz="2200" dirty="0">
                <a:solidFill>
                  <a:srgbClr val="000000"/>
                </a:solidFill>
                <a:latin typeface="Times New Roman" panose="02020603050405020304" pitchFamily="18" charset="0"/>
              </a:rPr>
              <a:t>研究中缺少</a:t>
            </a:r>
            <a:r>
              <a:rPr lang="zh-CN" altLang="zh-CN" sz="2200" dirty="0" smtClean="0">
                <a:solidFill>
                  <a:srgbClr val="000000"/>
                </a:solidFill>
                <a:latin typeface="Times New Roman" panose="02020603050405020304" pitchFamily="18" charset="0"/>
              </a:rPr>
              <a:t>褐煤和干酪根对</a:t>
            </a:r>
            <a:r>
              <a:rPr lang="zh-CN" altLang="zh-CN" sz="2200" dirty="0">
                <a:solidFill>
                  <a:srgbClr val="000000"/>
                </a:solidFill>
                <a:latin typeface="Times New Roman" panose="02020603050405020304" pitchFamily="18" charset="0"/>
              </a:rPr>
              <a:t>六价铬离子吸附性能的对比研究</a:t>
            </a:r>
            <a:r>
              <a:rPr lang="zh-CN" altLang="zh-CN" sz="2200" dirty="0" smtClean="0">
                <a:solidFill>
                  <a:srgbClr val="000000"/>
                </a:solidFill>
                <a:latin typeface="Times New Roman" panose="02020603050405020304" pitchFamily="18" charset="0"/>
              </a:rPr>
              <a:t>。</a:t>
            </a:r>
            <a:r>
              <a:rPr lang="zh-CN" altLang="en-US" sz="2200" dirty="0" smtClean="0">
                <a:solidFill>
                  <a:srgbClr val="000000"/>
                </a:solidFill>
                <a:latin typeface="Times New Roman" panose="02020603050405020304" pitchFamily="18" charset="0"/>
              </a:rPr>
              <a:t>干酪根是褐煤经酸洗、抽提后得到的产物，和原煤的主要区别是干酪根中的矿物质基本脱除干净，而</a:t>
            </a:r>
            <a:r>
              <a:rPr lang="zh-CN" altLang="zh-CN" sz="2200" dirty="0" smtClean="0">
                <a:solidFill>
                  <a:srgbClr val="000000"/>
                </a:solidFill>
                <a:latin typeface="Times New Roman" panose="02020603050405020304" pitchFamily="18" charset="0"/>
              </a:rPr>
              <a:t>褐煤中</a:t>
            </a:r>
            <a:r>
              <a:rPr lang="zh-CN" altLang="en-US" sz="2200" dirty="0">
                <a:solidFill>
                  <a:srgbClr val="000000"/>
                </a:solidFill>
                <a:latin typeface="Times New Roman" panose="02020603050405020304" pitchFamily="18" charset="0"/>
              </a:rPr>
              <a:t>矿物质</a:t>
            </a:r>
            <a:r>
              <a:rPr lang="zh-CN" altLang="en-US" sz="2200" dirty="0" smtClean="0">
                <a:solidFill>
                  <a:srgbClr val="000000"/>
                </a:solidFill>
                <a:latin typeface="Times New Roman" panose="02020603050405020304" pitchFamily="18" charset="0"/>
              </a:rPr>
              <a:t>却</a:t>
            </a:r>
            <a:r>
              <a:rPr lang="zh-CN" altLang="zh-CN" sz="2200" dirty="0" smtClean="0">
                <a:solidFill>
                  <a:srgbClr val="000000"/>
                </a:solidFill>
                <a:latin typeface="Times New Roman" panose="02020603050405020304" pitchFamily="18" charset="0"/>
              </a:rPr>
              <a:t>占有</a:t>
            </a:r>
            <a:r>
              <a:rPr lang="zh-CN" altLang="zh-CN" sz="2200" dirty="0">
                <a:solidFill>
                  <a:srgbClr val="000000"/>
                </a:solidFill>
                <a:latin typeface="Times New Roman" panose="02020603050405020304" pitchFamily="18" charset="0"/>
              </a:rPr>
              <a:t>很大</a:t>
            </a:r>
            <a:r>
              <a:rPr lang="zh-CN" altLang="zh-CN" sz="2200" dirty="0" smtClean="0">
                <a:solidFill>
                  <a:srgbClr val="000000"/>
                </a:solidFill>
                <a:latin typeface="Times New Roman" panose="02020603050405020304" pitchFamily="18" charset="0"/>
              </a:rPr>
              <a:t>比例</a:t>
            </a:r>
            <a:r>
              <a:rPr lang="zh-CN" altLang="en-US" sz="2200" dirty="0" smtClean="0">
                <a:solidFill>
                  <a:srgbClr val="000000"/>
                </a:solidFill>
                <a:latin typeface="Times New Roman" panose="02020603050405020304" pitchFamily="18" charset="0"/>
              </a:rPr>
              <a:t>，所以可以尝试探究二者对</a:t>
            </a:r>
            <a:r>
              <a:rPr lang="en-US" altLang="zh-CN" sz="2200" dirty="0" smtClean="0">
                <a:solidFill>
                  <a:srgbClr val="000000"/>
                </a:solidFill>
                <a:latin typeface="Times New Roman" panose="02020603050405020304" pitchFamily="18" charset="0"/>
              </a:rPr>
              <a:t>Cr(VI)</a:t>
            </a:r>
            <a:r>
              <a:rPr lang="zh-CN" altLang="en-US" sz="2200" dirty="0" smtClean="0">
                <a:solidFill>
                  <a:srgbClr val="000000"/>
                </a:solidFill>
                <a:latin typeface="Times New Roman" panose="02020603050405020304" pitchFamily="18" charset="0"/>
              </a:rPr>
              <a:t>吸附能力的差别；</a:t>
            </a:r>
            <a:endParaRPr lang="en-US" altLang="zh-CN" sz="22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 name="直接连接符 6"/>
          <p:cNvCxnSpPr/>
          <p:nvPr/>
        </p:nvCxnSpPr>
        <p:spPr>
          <a:xfrm flipH="1">
            <a:off x="214313" y="561975"/>
            <a:ext cx="443388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9" name="TextBox 5"/>
          <p:cNvSpPr txBox="1">
            <a:spLocks noChangeArrowheads="1"/>
          </p:cNvSpPr>
          <p:nvPr/>
        </p:nvSpPr>
        <p:spPr bwMode="auto">
          <a:xfrm>
            <a:off x="560388" y="132261"/>
            <a:ext cx="408781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现状</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褐煤对</a:t>
            </a:r>
            <a:r>
              <a:rPr lang="en-US" altLang="zh-CN" sz="2200" dirty="0" smtClean="0">
                <a:solidFill>
                  <a:srgbClr val="000000"/>
                </a:solidFill>
                <a:latin typeface="微软雅黑" panose="020B0503020204020204" pitchFamily="34" charset="-122"/>
                <a:ea typeface="微软雅黑" panose="020B0503020204020204" pitchFamily="34" charset="-122"/>
              </a:rPr>
              <a:t>Cr(VI)</a:t>
            </a:r>
            <a:r>
              <a:rPr lang="zh-CN" altLang="en-US" sz="2200" dirty="0" smtClean="0">
                <a:solidFill>
                  <a:srgbClr val="000000"/>
                </a:solidFill>
                <a:latin typeface="微软雅黑" panose="020B0503020204020204" pitchFamily="34" charset="-122"/>
                <a:ea typeface="微软雅黑" panose="020B0503020204020204" pitchFamily="34" charset="-122"/>
              </a:rPr>
              <a:t>的吸附</a:t>
            </a:r>
            <a:endParaRPr lang="en-US" altLang="zh-CN" sz="2200" dirty="0">
              <a:solidFill>
                <a:srgbClr val="00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531545" y="794251"/>
            <a:ext cx="1580515" cy="571257"/>
            <a:chOff x="2788284" y="2148067"/>
            <a:chExt cx="1926158" cy="571257"/>
          </a:xfrm>
        </p:grpSpPr>
        <p:sp>
          <p:nvSpPr>
            <p:cNvPr id="17" name="AutoShape 21"/>
            <p:cNvSpPr>
              <a:spLocks noChangeArrowheads="1"/>
            </p:cNvSpPr>
            <p:nvPr/>
          </p:nvSpPr>
          <p:spPr bwMode="auto">
            <a:xfrm>
              <a:off x="2788284" y="2148067"/>
              <a:ext cx="1926158" cy="571257"/>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8800" b="1">
                <a:solidFill>
                  <a:srgbClr val="FFFF00"/>
                </a:solidFill>
                <a:latin typeface="Times New Roman" panose="02020603050405020304" pitchFamily="18" charset="0"/>
              </a:endParaRPr>
            </a:p>
          </p:txBody>
        </p:sp>
        <p:sp>
          <p:nvSpPr>
            <p:cNvPr id="18" name="Rectangle 36"/>
            <p:cNvSpPr>
              <a:spLocks noChangeArrowheads="1"/>
            </p:cNvSpPr>
            <p:nvPr/>
          </p:nvSpPr>
          <p:spPr bwMode="auto">
            <a:xfrm>
              <a:off x="3358626" y="2249029"/>
              <a:ext cx="78547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zh-CN" altLang="en-US" sz="2400" dirty="0" smtClean="0">
                  <a:solidFill>
                    <a:schemeClr val="bg1"/>
                  </a:solidFill>
                  <a:ea typeface="微软雅黑" panose="020B0503020204020204" pitchFamily="34" charset="-122"/>
                </a:rPr>
                <a:t>小  结</a:t>
              </a:r>
              <a:endParaRPr lang="en-US" altLang="zh-CN" sz="2400" dirty="0" smtClean="0">
                <a:solidFill>
                  <a:schemeClr val="bg1"/>
                </a:solidFill>
                <a:ea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10</a:t>
            </a:fld>
            <a:endParaRPr lang="en-US" altLang="zh-CN"/>
          </a:p>
        </p:txBody>
      </p:sp>
    </p:spTree>
    <p:extLst>
      <p:ext uri="{BB962C8B-B14F-4D97-AF65-F5344CB8AC3E}">
        <p14:creationId xmlns:p14="http://schemas.microsoft.com/office/powerpoint/2010/main" val="3353949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2763" y="836712"/>
            <a:ext cx="8055681" cy="4206280"/>
          </a:xfrm>
          <a:prstGeom prst="rect">
            <a:avLst/>
          </a:prstGeom>
        </p:spPr>
        <p:txBody>
          <a:bodyPr wrap="square">
            <a:spAutoFit/>
          </a:bodyPr>
          <a:lstStyle/>
          <a:p>
            <a:pPr algn="just">
              <a:lnSpc>
                <a:spcPct val="150000"/>
              </a:lnSpc>
              <a:spcAft>
                <a:spcPts val="360"/>
              </a:spcAft>
              <a:tabLst>
                <a:tab pos="859155" algn="l"/>
              </a:tabLst>
            </a:pPr>
            <a:r>
              <a:rPr lang="en-US" altLang="zh-CN" sz="2200" b="1" dirty="0" smtClean="0">
                <a:solidFill>
                  <a:srgbClr val="000000"/>
                </a:solidFill>
                <a:latin typeface="Times New Roman" panose="02020603050405020304" pitchFamily="18" charset="0"/>
              </a:rPr>
              <a:t>3. </a:t>
            </a:r>
            <a:r>
              <a:rPr lang="zh-CN" altLang="zh-CN" sz="2200" dirty="0" smtClean="0">
                <a:solidFill>
                  <a:srgbClr val="000000"/>
                </a:solidFill>
                <a:latin typeface="Times New Roman" panose="02020603050405020304" pitchFamily="18" charset="0"/>
              </a:rPr>
              <a:t>在</a:t>
            </a:r>
            <a:r>
              <a:rPr lang="zh-CN" altLang="en-US" sz="2200" dirty="0">
                <a:solidFill>
                  <a:srgbClr val="000000"/>
                </a:solidFill>
                <a:latin typeface="Times New Roman" panose="02020603050405020304" pitchFamily="18" charset="0"/>
              </a:rPr>
              <a:t>研究思路</a:t>
            </a:r>
            <a:r>
              <a:rPr lang="zh-CN" altLang="zh-CN" sz="2200" dirty="0" smtClean="0">
                <a:solidFill>
                  <a:srgbClr val="000000"/>
                </a:solidFill>
                <a:latin typeface="Times New Roman" panose="02020603050405020304" pitchFamily="18" charset="0"/>
              </a:rPr>
              <a:t>上</a:t>
            </a:r>
            <a:r>
              <a:rPr lang="zh-CN" altLang="zh-CN" sz="2200" dirty="0">
                <a:solidFill>
                  <a:srgbClr val="000000"/>
                </a:solidFill>
                <a:latin typeface="Times New Roman" panose="02020603050405020304" pitchFamily="18" charset="0"/>
              </a:rPr>
              <a:t>大家都基本一致，通过</a:t>
            </a:r>
            <a:r>
              <a:rPr lang="zh-CN" altLang="zh-CN" sz="2200" dirty="0" smtClean="0">
                <a:solidFill>
                  <a:srgbClr val="000000"/>
                </a:solidFill>
                <a:latin typeface="Times New Roman" panose="02020603050405020304" pitchFamily="18" charset="0"/>
              </a:rPr>
              <a:t>探究</a:t>
            </a:r>
            <a:r>
              <a:rPr lang="en-US" altLang="zh-CN" sz="2200" dirty="0" smtClean="0">
                <a:solidFill>
                  <a:srgbClr val="000000"/>
                </a:solidFill>
                <a:latin typeface="Times New Roman" panose="02020603050405020304" pitchFamily="18" charset="0"/>
              </a:rPr>
              <a:t>Cr(VI)</a:t>
            </a:r>
            <a:r>
              <a:rPr lang="zh-CN" altLang="zh-CN" sz="2200" dirty="0" smtClean="0">
                <a:solidFill>
                  <a:srgbClr val="000000"/>
                </a:solidFill>
                <a:latin typeface="Times New Roman" panose="02020603050405020304" pitchFamily="18" charset="0"/>
              </a:rPr>
              <a:t>浓度</a:t>
            </a:r>
            <a:r>
              <a:rPr lang="zh-CN" altLang="zh-CN" sz="2200" dirty="0">
                <a:solidFill>
                  <a:srgbClr val="000000"/>
                </a:solidFill>
                <a:latin typeface="Times New Roman" panose="02020603050405020304" pitchFamily="18" charset="0"/>
              </a:rPr>
              <a:t>、</a:t>
            </a:r>
            <a:r>
              <a:rPr lang="en-US" altLang="zh-CN" sz="2200" dirty="0">
                <a:solidFill>
                  <a:srgbClr val="000000"/>
                </a:solidFill>
                <a:latin typeface="Times New Roman" panose="02020603050405020304" pitchFamily="18" charset="0"/>
              </a:rPr>
              <a:t>PH</a:t>
            </a:r>
            <a:r>
              <a:rPr lang="zh-CN" altLang="zh-CN" sz="2200" dirty="0" smtClean="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温度</a:t>
            </a:r>
            <a:r>
              <a:rPr lang="zh-CN" altLang="zh-CN" sz="2200" dirty="0" smtClean="0">
                <a:solidFill>
                  <a:srgbClr val="000000"/>
                </a:solidFill>
                <a:latin typeface="Times New Roman" panose="02020603050405020304" pitchFamily="18" charset="0"/>
              </a:rPr>
              <a:t>、时间</a:t>
            </a:r>
            <a:r>
              <a:rPr lang="zh-CN" altLang="zh-CN" sz="2200" dirty="0">
                <a:solidFill>
                  <a:srgbClr val="000000"/>
                </a:solidFill>
                <a:latin typeface="Times New Roman" panose="02020603050405020304" pitchFamily="18" charset="0"/>
              </a:rPr>
              <a:t>这几个条件对吸附的影响，</a:t>
            </a:r>
            <a:r>
              <a:rPr lang="zh-CN" altLang="zh-CN" sz="2200" dirty="0" smtClean="0">
                <a:solidFill>
                  <a:srgbClr val="000000"/>
                </a:solidFill>
                <a:latin typeface="Times New Roman" panose="02020603050405020304" pitchFamily="18" charset="0"/>
              </a:rPr>
              <a:t>但</a:t>
            </a:r>
            <a:r>
              <a:rPr lang="zh-CN" altLang="en-US" sz="2200" dirty="0" smtClean="0">
                <a:solidFill>
                  <a:srgbClr val="000000"/>
                </a:solidFill>
                <a:latin typeface="Times New Roman" panose="02020603050405020304" pitchFamily="18" charset="0"/>
              </a:rPr>
              <a:t>对褐煤吸附</a:t>
            </a:r>
            <a:r>
              <a:rPr lang="en-US" altLang="zh-CN" sz="2200" dirty="0" smtClean="0">
                <a:solidFill>
                  <a:srgbClr val="000000"/>
                </a:solidFill>
                <a:latin typeface="Times New Roman" panose="02020603050405020304" pitchFamily="18" charset="0"/>
              </a:rPr>
              <a:t>Cr(VI)</a:t>
            </a:r>
            <a:r>
              <a:rPr lang="zh-CN" altLang="en-US" sz="2200" dirty="0" smtClean="0">
                <a:solidFill>
                  <a:srgbClr val="000000"/>
                </a:solidFill>
                <a:latin typeface="Times New Roman" panose="02020603050405020304" pitchFamily="18" charset="0"/>
              </a:rPr>
              <a:t>的机理并没有给出确信可靠的证据和相关结论。其主要的问题有两点：</a:t>
            </a:r>
            <a:r>
              <a:rPr lang="en-US" altLang="zh-CN" sz="2200" dirty="0" smtClean="0">
                <a:solidFill>
                  <a:srgbClr val="000000"/>
                </a:solidFill>
                <a:latin typeface="Times New Roman" panose="02020603050405020304" pitchFamily="18" charset="0"/>
              </a:rPr>
              <a:t>1</a:t>
            </a:r>
            <a:r>
              <a:rPr lang="zh-CN" altLang="en-US" sz="2200" dirty="0" smtClean="0">
                <a:solidFill>
                  <a:srgbClr val="000000"/>
                </a:solidFill>
                <a:latin typeface="Times New Roman" panose="02020603050405020304" pitchFamily="18" charset="0"/>
              </a:rPr>
              <a:t>）很多研究都忽视或避开了去准确</a:t>
            </a:r>
            <a:r>
              <a:rPr lang="zh-CN" altLang="en-US" sz="2200" dirty="0">
                <a:solidFill>
                  <a:srgbClr val="000000"/>
                </a:solidFill>
                <a:latin typeface="Times New Roman" panose="02020603050405020304" pitchFamily="18" charset="0"/>
              </a:rPr>
              <a:t>测定反应前后溶液中</a:t>
            </a:r>
            <a:r>
              <a:rPr lang="en-US" altLang="zh-CN" sz="2200" dirty="0" smtClean="0">
                <a:solidFill>
                  <a:srgbClr val="000000"/>
                </a:solidFill>
                <a:latin typeface="Times New Roman" panose="02020603050405020304" pitchFamily="18" charset="0"/>
              </a:rPr>
              <a:t>Cr</a:t>
            </a:r>
            <a:r>
              <a:rPr lang="zh-CN" altLang="en-US" sz="2200" dirty="0" smtClean="0">
                <a:solidFill>
                  <a:srgbClr val="000000"/>
                </a:solidFill>
                <a:latin typeface="Times New Roman" panose="02020603050405020304" pitchFamily="18" charset="0"/>
              </a:rPr>
              <a:t>的种类和浓度</a:t>
            </a:r>
            <a:r>
              <a:rPr lang="zh-CN" altLang="en-US" sz="2200" dirty="0">
                <a:solidFill>
                  <a:srgbClr val="000000"/>
                </a:solidFill>
                <a:latin typeface="Times New Roman" panose="02020603050405020304" pitchFamily="18" charset="0"/>
              </a:rPr>
              <a:t>，</a:t>
            </a:r>
            <a:r>
              <a:rPr lang="zh-CN" altLang="zh-CN" sz="2200" dirty="0" smtClean="0">
                <a:solidFill>
                  <a:srgbClr val="000000"/>
                </a:solidFill>
                <a:latin typeface="Times New Roman" panose="02020603050405020304" pitchFamily="18" charset="0"/>
              </a:rPr>
              <a:t>实际上，</a:t>
            </a:r>
            <a:r>
              <a:rPr lang="zh-CN" altLang="en-US" sz="2200" dirty="0" smtClean="0">
                <a:solidFill>
                  <a:srgbClr val="000000"/>
                </a:solidFill>
                <a:latin typeface="Times New Roman" panose="02020603050405020304" pitchFamily="18" charset="0"/>
              </a:rPr>
              <a:t>这将错失吸附机理的关键证据；</a:t>
            </a:r>
            <a:r>
              <a:rPr lang="en-US" altLang="zh-CN" sz="2200" dirty="0" smtClean="0">
                <a:solidFill>
                  <a:srgbClr val="000000"/>
                </a:solidFill>
                <a:latin typeface="Times New Roman" panose="02020603050405020304" pitchFamily="18" charset="0"/>
              </a:rPr>
              <a:t>2</a:t>
            </a:r>
            <a:r>
              <a:rPr lang="zh-CN" altLang="en-US" sz="2200" dirty="0" smtClean="0">
                <a:solidFill>
                  <a:srgbClr val="000000"/>
                </a:solidFill>
                <a:latin typeface="Times New Roman" panose="02020603050405020304" pitchFamily="18" charset="0"/>
              </a:rPr>
              <a:t>）没有对反应前后的褐煤结构进行深入解析，在固液吸附体系中，吸附剂的结构变化将为确定吸附机理提供决定性证据。</a:t>
            </a:r>
            <a:endParaRPr lang="en-US" altLang="zh-CN" sz="2200" dirty="0" smtClean="0">
              <a:solidFill>
                <a:srgbClr val="000000"/>
              </a:solidFill>
              <a:latin typeface="Times New Roman" panose="02020603050405020304" pitchFamily="18" charset="0"/>
            </a:endParaRPr>
          </a:p>
          <a:p>
            <a:pPr algn="just">
              <a:lnSpc>
                <a:spcPct val="150000"/>
              </a:lnSpc>
              <a:spcAft>
                <a:spcPts val="360"/>
              </a:spcAft>
              <a:tabLst>
                <a:tab pos="859155" algn="l"/>
              </a:tabLst>
            </a:pPr>
            <a:endParaRPr lang="en-US" altLang="zh-CN" sz="2200" dirty="0" smtClean="0">
              <a:solidFill>
                <a:srgbClr val="000000"/>
              </a:solidFill>
              <a:latin typeface="Times New Roman" panose="02020603050405020304" pitchFamily="18" charset="0"/>
            </a:endParaRPr>
          </a:p>
        </p:txBody>
      </p:sp>
      <p:cxnSp>
        <p:nvCxnSpPr>
          <p:cNvPr id="6" name="直接连接符 5"/>
          <p:cNvCxnSpPr/>
          <p:nvPr/>
        </p:nvCxnSpPr>
        <p:spPr>
          <a:xfrm flipH="1">
            <a:off x="214313" y="561975"/>
            <a:ext cx="443388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8" name="TextBox 5"/>
          <p:cNvSpPr txBox="1">
            <a:spLocks noChangeArrowheads="1"/>
          </p:cNvSpPr>
          <p:nvPr/>
        </p:nvSpPr>
        <p:spPr bwMode="auto">
          <a:xfrm>
            <a:off x="560388" y="132261"/>
            <a:ext cx="408781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现状</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褐煤对</a:t>
            </a:r>
            <a:r>
              <a:rPr lang="en-US" altLang="zh-CN" sz="2200" dirty="0" smtClean="0">
                <a:solidFill>
                  <a:srgbClr val="000000"/>
                </a:solidFill>
                <a:latin typeface="微软雅黑" panose="020B0503020204020204" pitchFamily="34" charset="-122"/>
                <a:ea typeface="微软雅黑" panose="020B0503020204020204" pitchFamily="34" charset="-122"/>
              </a:rPr>
              <a:t>Cr(VI)</a:t>
            </a:r>
            <a:r>
              <a:rPr lang="zh-CN" altLang="en-US" sz="2200" dirty="0" smtClean="0">
                <a:solidFill>
                  <a:srgbClr val="000000"/>
                </a:solidFill>
                <a:latin typeface="微软雅黑" panose="020B0503020204020204" pitchFamily="34" charset="-122"/>
                <a:ea typeface="微软雅黑" panose="020B0503020204020204" pitchFamily="34" charset="-122"/>
              </a:rPr>
              <a:t>的吸附</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11</a:t>
            </a:fld>
            <a:endParaRPr lang="en-US" altLang="zh-CN"/>
          </a:p>
        </p:txBody>
      </p:sp>
      <p:sp>
        <p:nvSpPr>
          <p:cNvPr id="9" name="矩形 8"/>
          <p:cNvSpPr/>
          <p:nvPr/>
        </p:nvSpPr>
        <p:spPr>
          <a:xfrm>
            <a:off x="560388" y="4509814"/>
            <a:ext cx="8296088" cy="1615827"/>
          </a:xfrm>
          <a:prstGeom prst="rect">
            <a:avLst/>
          </a:prstGeom>
        </p:spPr>
        <p:txBody>
          <a:bodyPr wrap="square">
            <a:spAutoFit/>
          </a:bodyPr>
          <a:lstStyle/>
          <a:p>
            <a:pPr algn="just">
              <a:lnSpc>
                <a:spcPct val="150000"/>
              </a:lnSpc>
              <a:spcAft>
                <a:spcPts val="360"/>
              </a:spcAft>
              <a:tabLst>
                <a:tab pos="859155" algn="l"/>
              </a:tabLst>
            </a:pPr>
            <a:r>
              <a:rPr lang="en-US" altLang="zh-CN" sz="2200" b="1" dirty="0" smtClean="0">
                <a:solidFill>
                  <a:srgbClr val="000000"/>
                </a:solidFill>
                <a:latin typeface="Times New Roman" panose="02020603050405020304" pitchFamily="18" charset="0"/>
              </a:rPr>
              <a:t>4</a:t>
            </a:r>
            <a:r>
              <a:rPr lang="en-US" altLang="zh-CN" sz="2200" b="1" dirty="0">
                <a:solidFill>
                  <a:srgbClr val="000000"/>
                </a:solidFill>
                <a:latin typeface="Times New Roman" panose="02020603050405020304" pitchFamily="18" charset="0"/>
              </a:rPr>
              <a:t>. </a:t>
            </a:r>
            <a:r>
              <a:rPr lang="zh-CN" altLang="en-US" sz="2200" dirty="0" smtClean="0">
                <a:solidFill>
                  <a:srgbClr val="000000"/>
                </a:solidFill>
                <a:latin typeface="Times New Roman" panose="02020603050405020304" pitchFamily="18" charset="0"/>
              </a:rPr>
              <a:t>在该研究领域中，关于如何进一步处理吸附了重金属的吸附剂废弃物的报道比较少。而在我的研究中，我将根据吸附体系的特征和吸附剂的结构特征寻找一种合适的方法去处理吸附剂废弃物。</a:t>
            </a:r>
            <a:endParaRPr lang="en-US" altLang="zh-CN" sz="2200"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245240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665654" y="771551"/>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 name="矩形 32"/>
          <p:cNvSpPr/>
          <p:nvPr/>
        </p:nvSpPr>
        <p:spPr>
          <a:xfrm>
            <a:off x="5602232"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4" name="矩形 33"/>
          <p:cNvSpPr/>
          <p:nvPr/>
        </p:nvSpPr>
        <p:spPr>
          <a:xfrm>
            <a:off x="5835440"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5" name="矩形 34"/>
          <p:cNvSpPr/>
          <p:nvPr/>
        </p:nvSpPr>
        <p:spPr>
          <a:xfrm>
            <a:off x="6068648"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6" name="矩形 35"/>
          <p:cNvSpPr/>
          <p:nvPr/>
        </p:nvSpPr>
        <p:spPr>
          <a:xfrm>
            <a:off x="6301856"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景</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7" name="矩形 36"/>
          <p:cNvSpPr/>
          <p:nvPr/>
        </p:nvSpPr>
        <p:spPr>
          <a:xfrm>
            <a:off x="6535064"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9" name="矩形 38"/>
          <p:cNvSpPr/>
          <p:nvPr/>
        </p:nvSpPr>
        <p:spPr>
          <a:xfrm>
            <a:off x="5347644" y="771550"/>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0" name="矩形 39"/>
          <p:cNvSpPr/>
          <p:nvPr/>
        </p:nvSpPr>
        <p:spPr>
          <a:xfrm>
            <a:off x="4665654" y="1419623"/>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1" name="矩形 40"/>
          <p:cNvSpPr/>
          <p:nvPr/>
        </p:nvSpPr>
        <p:spPr>
          <a:xfrm>
            <a:off x="5602232"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p>
        </p:txBody>
      </p:sp>
      <p:sp>
        <p:nvSpPr>
          <p:cNvPr id="42" name="矩形 41"/>
          <p:cNvSpPr/>
          <p:nvPr/>
        </p:nvSpPr>
        <p:spPr>
          <a:xfrm>
            <a:off x="5835440"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43" name="矩形 42"/>
          <p:cNvSpPr/>
          <p:nvPr/>
        </p:nvSpPr>
        <p:spPr>
          <a:xfrm>
            <a:off x="6068648"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现</a:t>
            </a:r>
          </a:p>
        </p:txBody>
      </p:sp>
      <p:sp>
        <p:nvSpPr>
          <p:cNvPr id="44" name="矩形 43"/>
          <p:cNvSpPr/>
          <p:nvPr/>
        </p:nvSpPr>
        <p:spPr>
          <a:xfrm>
            <a:off x="6301856"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状</a:t>
            </a:r>
          </a:p>
        </p:txBody>
      </p:sp>
      <p:sp>
        <p:nvSpPr>
          <p:cNvPr id="45" name="矩形 44"/>
          <p:cNvSpPr/>
          <p:nvPr/>
        </p:nvSpPr>
        <p:spPr>
          <a:xfrm>
            <a:off x="6535064"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7" name="矩形 46"/>
          <p:cNvSpPr/>
          <p:nvPr/>
        </p:nvSpPr>
        <p:spPr>
          <a:xfrm>
            <a:off x="5347644" y="1419622"/>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8" name="矩形 47"/>
          <p:cNvSpPr/>
          <p:nvPr/>
        </p:nvSpPr>
        <p:spPr>
          <a:xfrm>
            <a:off x="4665654" y="2067695"/>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9" name="矩形 48"/>
          <p:cNvSpPr/>
          <p:nvPr/>
        </p:nvSpPr>
        <p:spPr>
          <a:xfrm>
            <a:off x="5602232"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0" name="矩形 49"/>
          <p:cNvSpPr/>
          <p:nvPr/>
        </p:nvSpPr>
        <p:spPr>
          <a:xfrm>
            <a:off x="5835440"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51" name="矩形 50"/>
          <p:cNvSpPr/>
          <p:nvPr/>
        </p:nvSpPr>
        <p:spPr>
          <a:xfrm>
            <a:off x="6068648"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内</a:t>
            </a:r>
          </a:p>
        </p:txBody>
      </p:sp>
      <p:sp>
        <p:nvSpPr>
          <p:cNvPr id="52" name="矩形 51"/>
          <p:cNvSpPr/>
          <p:nvPr/>
        </p:nvSpPr>
        <p:spPr>
          <a:xfrm>
            <a:off x="6301856"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容</a:t>
            </a:r>
          </a:p>
        </p:txBody>
      </p:sp>
      <p:sp>
        <p:nvSpPr>
          <p:cNvPr id="53" name="矩形 52"/>
          <p:cNvSpPr/>
          <p:nvPr/>
        </p:nvSpPr>
        <p:spPr>
          <a:xfrm>
            <a:off x="6535064"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5" name="矩形 54"/>
          <p:cNvSpPr/>
          <p:nvPr/>
        </p:nvSpPr>
        <p:spPr>
          <a:xfrm>
            <a:off x="5347644" y="2067694"/>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25"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367644" y="1409082"/>
            <a:ext cx="2410549"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12</a:t>
            </a:fld>
            <a:endParaRPr lang="en-US" altLang="zh-CN"/>
          </a:p>
        </p:txBody>
      </p:sp>
    </p:spTree>
    <p:extLst>
      <p:ext uri="{BB962C8B-B14F-4D97-AF65-F5344CB8AC3E}">
        <p14:creationId xmlns:p14="http://schemas.microsoft.com/office/powerpoint/2010/main" val="2642162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latin typeface="微软雅黑" panose="020B0503020204020204" pitchFamily="34" charset="-122"/>
                <a:ea typeface="微软雅黑" panose="020B0503020204020204" pitchFamily="34" charset="-122"/>
              </a:rPr>
              <a:t>研究内容</a:t>
            </a:r>
            <a:endParaRPr lang="en-US" altLang="zh-CN" sz="2200" dirty="0">
              <a:latin typeface="微软雅黑" panose="020B0503020204020204" pitchFamily="34" charset="-122"/>
              <a:ea typeface="微软雅黑" panose="020B0503020204020204" pitchFamily="34" charset="-122"/>
            </a:endParaRPr>
          </a:p>
        </p:txBody>
      </p:sp>
      <p:sp>
        <p:nvSpPr>
          <p:cNvPr id="5" name="矩形 4"/>
          <p:cNvSpPr/>
          <p:nvPr/>
        </p:nvSpPr>
        <p:spPr>
          <a:xfrm>
            <a:off x="661234" y="4938345"/>
            <a:ext cx="7948331" cy="1338828"/>
          </a:xfrm>
          <a:prstGeom prst="rect">
            <a:avLst/>
          </a:prstGeom>
        </p:spPr>
        <p:txBody>
          <a:bodyPr wrap="square">
            <a:spAutoFit/>
          </a:bodyPr>
          <a:lstStyle/>
          <a:p>
            <a:pPr algn="just">
              <a:lnSpc>
                <a:spcPct val="150000"/>
              </a:lnSpc>
              <a:spcAft>
                <a:spcPts val="360"/>
              </a:spcAft>
            </a:pPr>
            <a:r>
              <a:rPr lang="zh-CN" altLang="zh-CN" b="1" kern="100" dirty="0">
                <a:latin typeface="微软雅黑" panose="020B0503020204020204" pitchFamily="34" charset="-122"/>
                <a:ea typeface="微软雅黑" panose="020B0503020204020204" pitchFamily="34" charset="-122"/>
              </a:rPr>
              <a:t>本课题的主要研究内容为</a:t>
            </a:r>
            <a:r>
              <a:rPr lang="zh-CN" altLang="zh-CN" b="1" kern="100" dirty="0" smtClean="0">
                <a:latin typeface="微软雅黑" panose="020B0503020204020204" pitchFamily="34" charset="-122"/>
                <a:ea typeface="微软雅黑" panose="020B0503020204020204" pitchFamily="34" charset="-122"/>
              </a:rPr>
              <a:t>：</a:t>
            </a:r>
            <a:r>
              <a:rPr lang="zh-CN" altLang="en-US" kern="100" dirty="0" smtClean="0">
                <a:latin typeface="微软雅黑" panose="020B0503020204020204" pitchFamily="34" charset="-122"/>
                <a:ea typeface="微软雅黑" panose="020B0503020204020204" pitchFamily="34" charset="-122"/>
              </a:rPr>
              <a:t>以褐煤和干酪根为吸附剂，根据吸附过程中</a:t>
            </a:r>
            <a:r>
              <a:rPr lang="en-US" altLang="zh-CN" kern="100" dirty="0" smtClean="0">
                <a:latin typeface="微软雅黑" panose="020B0503020204020204" pitchFamily="34" charset="-122"/>
                <a:ea typeface="微软雅黑" panose="020B0503020204020204" pitchFamily="34" charset="-122"/>
              </a:rPr>
              <a:t>Cr</a:t>
            </a:r>
            <a:r>
              <a:rPr lang="zh-CN" altLang="en-US" kern="100" dirty="0" smtClean="0">
                <a:latin typeface="微软雅黑" panose="020B0503020204020204" pitchFamily="34" charset="-122"/>
                <a:ea typeface="微软雅黑" panose="020B0503020204020204" pitchFamily="34" charset="-122"/>
              </a:rPr>
              <a:t>的种类、浓度变化和吸附剂的结构变化为基础，着重探讨吸附机理；另一方面开展</a:t>
            </a:r>
            <a:r>
              <a:rPr lang="zh-CN" altLang="en-US" kern="100" dirty="0">
                <a:latin typeface="微软雅黑" panose="020B0503020204020204" pitchFamily="34" charset="-122"/>
                <a:ea typeface="微软雅黑" panose="020B0503020204020204" pitchFamily="34" charset="-122"/>
              </a:rPr>
              <a:t>含</a:t>
            </a:r>
            <a:r>
              <a:rPr lang="zh-CN" altLang="en-US" kern="100" dirty="0" smtClean="0">
                <a:latin typeface="微软雅黑" panose="020B0503020204020204" pitchFamily="34" charset="-122"/>
                <a:ea typeface="微软雅黑" panose="020B0503020204020204" pitchFamily="34" charset="-122"/>
              </a:rPr>
              <a:t>铬褐煤的再处理研究。</a:t>
            </a:r>
            <a:endParaRPr lang="zh-CN" altLang="zh-CN" sz="1400" kern="1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1500301" y="762070"/>
            <a:ext cx="6168043" cy="4176486"/>
            <a:chOff x="1111403" y="914466"/>
            <a:chExt cx="6937621" cy="4510087"/>
          </a:xfrm>
        </p:grpSpPr>
        <p:cxnSp>
          <p:nvCxnSpPr>
            <p:cNvPr id="7" name="AutoShape 12"/>
            <p:cNvCxnSpPr>
              <a:cxnSpLocks noChangeShapeType="1"/>
            </p:cNvCxnSpPr>
            <p:nvPr/>
          </p:nvCxnSpPr>
          <p:spPr bwMode="auto">
            <a:xfrm>
              <a:off x="5538697" y="4743516"/>
              <a:ext cx="2163763" cy="0"/>
            </a:xfrm>
            <a:prstGeom prst="straightConnector1">
              <a:avLst/>
            </a:prstGeom>
            <a:noFill/>
            <a:ln w="15875">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8" name="AutoShape 12"/>
            <p:cNvCxnSpPr>
              <a:cxnSpLocks noChangeShapeType="1"/>
            </p:cNvCxnSpPr>
            <p:nvPr/>
          </p:nvCxnSpPr>
          <p:spPr bwMode="auto">
            <a:xfrm>
              <a:off x="5754597" y="5210241"/>
              <a:ext cx="1947863" cy="0"/>
            </a:xfrm>
            <a:prstGeom prst="straightConnector1">
              <a:avLst/>
            </a:prstGeom>
            <a:noFill/>
            <a:ln w="15875">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9" name="AutoShape 12"/>
            <p:cNvCxnSpPr>
              <a:cxnSpLocks noChangeShapeType="1"/>
            </p:cNvCxnSpPr>
            <p:nvPr/>
          </p:nvCxnSpPr>
          <p:spPr bwMode="auto">
            <a:xfrm flipH="1">
              <a:off x="1350872" y="4743516"/>
              <a:ext cx="2163763" cy="0"/>
            </a:xfrm>
            <a:prstGeom prst="straightConnector1">
              <a:avLst/>
            </a:prstGeom>
            <a:noFill/>
            <a:ln w="15875">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10" name="AutoShape 12"/>
            <p:cNvCxnSpPr>
              <a:cxnSpLocks noChangeShapeType="1"/>
            </p:cNvCxnSpPr>
            <p:nvPr/>
          </p:nvCxnSpPr>
          <p:spPr bwMode="auto">
            <a:xfrm flipH="1">
              <a:off x="1350872" y="5210241"/>
              <a:ext cx="1947863" cy="0"/>
            </a:xfrm>
            <a:prstGeom prst="straightConnector1">
              <a:avLst/>
            </a:prstGeom>
            <a:noFill/>
            <a:ln w="15875">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11" name="AutoShape 12"/>
            <p:cNvCxnSpPr>
              <a:cxnSpLocks noChangeShapeType="1"/>
            </p:cNvCxnSpPr>
            <p:nvPr/>
          </p:nvCxnSpPr>
          <p:spPr bwMode="auto">
            <a:xfrm flipH="1">
              <a:off x="1350872" y="4341878"/>
              <a:ext cx="2379663" cy="0"/>
            </a:xfrm>
            <a:prstGeom prst="straightConnector1">
              <a:avLst/>
            </a:prstGeom>
            <a:noFill/>
            <a:ln w="15875">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12" name="AutoShape 12"/>
            <p:cNvCxnSpPr>
              <a:cxnSpLocks noChangeShapeType="1"/>
            </p:cNvCxnSpPr>
            <p:nvPr/>
          </p:nvCxnSpPr>
          <p:spPr bwMode="auto">
            <a:xfrm>
              <a:off x="5322797" y="4341878"/>
              <a:ext cx="2379663" cy="0"/>
            </a:xfrm>
            <a:prstGeom prst="straightConnector1">
              <a:avLst/>
            </a:prstGeom>
            <a:noFill/>
            <a:ln w="15875">
              <a:solidFill>
                <a:schemeClr val="bg2"/>
              </a:solidFill>
              <a:prstDash val="sysDot"/>
              <a:round/>
              <a:headEnd/>
              <a:tailEnd/>
            </a:ln>
            <a:extLst>
              <a:ext uri="{909E8E84-426E-40DD-AFC4-6F175D3DCCD1}">
                <a14:hiddenFill xmlns:a14="http://schemas.microsoft.com/office/drawing/2010/main">
                  <a:noFill/>
                </a14:hiddenFill>
              </a:ext>
            </a:extLst>
          </p:spPr>
        </p:cxnSp>
        <p:sp>
          <p:nvSpPr>
            <p:cNvPr id="13" name="AutoShape 6"/>
            <p:cNvSpPr>
              <a:spLocks noChangeAspect="1" noChangeArrowheads="1"/>
            </p:cNvSpPr>
            <p:nvPr/>
          </p:nvSpPr>
          <p:spPr bwMode="gray">
            <a:xfrm rot="16200000" flipH="1">
              <a:off x="7404010" y="4041841"/>
              <a:ext cx="263525" cy="295275"/>
            </a:xfrm>
            <a:prstGeom prst="chevron">
              <a:avLst>
                <a:gd name="adj" fmla="val 52514"/>
              </a:avLst>
            </a:prstGeom>
            <a:solidFill>
              <a:schemeClr val="bg2"/>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vert="eaVert" wrap="none" anchor="ctr"/>
            <a:lstStyle/>
            <a:p>
              <a:pPr fontAlgn="auto">
                <a:spcBef>
                  <a:spcPts val="0"/>
                </a:spcBef>
                <a:spcAft>
                  <a:spcPts val="0"/>
                </a:spcAft>
                <a:defRPr/>
              </a:pPr>
              <a:endParaRPr lang="zh-CN" altLang="en-US">
                <a:latin typeface="+mn-lt"/>
                <a:ea typeface="+mn-ea"/>
              </a:endParaRPr>
            </a:p>
          </p:txBody>
        </p:sp>
        <p:sp>
          <p:nvSpPr>
            <p:cNvPr id="14" name="AutoShape 6"/>
            <p:cNvSpPr>
              <a:spLocks noChangeAspect="1" noChangeArrowheads="1"/>
            </p:cNvSpPr>
            <p:nvPr/>
          </p:nvSpPr>
          <p:spPr bwMode="gray">
            <a:xfrm rot="16200000" flipH="1">
              <a:off x="7403217" y="4464909"/>
              <a:ext cx="265112" cy="295275"/>
            </a:xfrm>
            <a:prstGeom prst="chevron">
              <a:avLst>
                <a:gd name="adj" fmla="val 52514"/>
              </a:avLst>
            </a:prstGeom>
            <a:solidFill>
              <a:schemeClr val="bg2"/>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vert="eaVert" wrap="none" anchor="ctr"/>
            <a:lstStyle/>
            <a:p>
              <a:pPr fontAlgn="auto">
                <a:spcBef>
                  <a:spcPts val="0"/>
                </a:spcBef>
                <a:spcAft>
                  <a:spcPts val="0"/>
                </a:spcAft>
                <a:defRPr/>
              </a:pPr>
              <a:endParaRPr lang="zh-CN" altLang="en-US">
                <a:latin typeface="+mn-lt"/>
                <a:ea typeface="+mn-ea"/>
              </a:endParaRPr>
            </a:p>
          </p:txBody>
        </p:sp>
        <p:sp>
          <p:nvSpPr>
            <p:cNvPr id="15" name="AutoShape 6"/>
            <p:cNvSpPr>
              <a:spLocks noChangeAspect="1" noChangeArrowheads="1"/>
            </p:cNvSpPr>
            <p:nvPr/>
          </p:nvSpPr>
          <p:spPr bwMode="gray">
            <a:xfrm rot="16200000" flipH="1">
              <a:off x="7403217" y="4922109"/>
              <a:ext cx="265112" cy="295275"/>
            </a:xfrm>
            <a:prstGeom prst="chevron">
              <a:avLst>
                <a:gd name="adj" fmla="val 52514"/>
              </a:avLst>
            </a:prstGeom>
            <a:solidFill>
              <a:schemeClr val="bg2"/>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vert="eaVert" wrap="none" anchor="ctr"/>
            <a:lstStyle/>
            <a:p>
              <a:pPr fontAlgn="auto">
                <a:spcBef>
                  <a:spcPts val="0"/>
                </a:spcBef>
                <a:spcAft>
                  <a:spcPts val="0"/>
                </a:spcAft>
                <a:defRPr/>
              </a:pPr>
              <a:endParaRPr lang="zh-CN" altLang="en-US">
                <a:latin typeface="+mn-lt"/>
                <a:ea typeface="+mn-ea"/>
              </a:endParaRPr>
            </a:p>
          </p:txBody>
        </p:sp>
        <p:sp>
          <p:nvSpPr>
            <p:cNvPr id="16" name="圆角矩形 15"/>
            <p:cNvSpPr>
              <a:spLocks noChangeArrowheads="1"/>
            </p:cNvSpPr>
            <p:nvPr/>
          </p:nvSpPr>
          <p:spPr bwMode="auto">
            <a:xfrm rot="1538538" flipH="1">
              <a:off x="2703422" y="4859403"/>
              <a:ext cx="762000" cy="306388"/>
            </a:xfrm>
            <a:prstGeom prst="roundRect">
              <a:avLst>
                <a:gd name="adj" fmla="val 50000"/>
              </a:avLst>
            </a:prstGeom>
            <a:gradFill rotWithShape="1">
              <a:gsLst>
                <a:gs pos="0">
                  <a:schemeClr val="accent1"/>
                </a:gs>
                <a:gs pos="50000">
                  <a:schemeClr val="accent1">
                    <a:gamma/>
                    <a:shade val="46275"/>
                    <a:invGamma/>
                  </a:schemeClr>
                </a:gs>
                <a:gs pos="100000">
                  <a:schemeClr val="accent1"/>
                </a:gs>
              </a:gsLst>
              <a:lin ang="0" scaled="1"/>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7" name="圆角矩形 16"/>
            <p:cNvSpPr>
              <a:spLocks noChangeArrowheads="1"/>
            </p:cNvSpPr>
            <p:nvPr/>
          </p:nvSpPr>
          <p:spPr bwMode="auto">
            <a:xfrm rot="1538538" flipH="1">
              <a:off x="2912972" y="4421253"/>
              <a:ext cx="762000" cy="304800"/>
            </a:xfrm>
            <a:prstGeom prst="roundRect">
              <a:avLst>
                <a:gd name="adj" fmla="val 50000"/>
              </a:avLst>
            </a:prstGeom>
            <a:gradFill rotWithShape="1">
              <a:gsLst>
                <a:gs pos="0">
                  <a:schemeClr val="accent1"/>
                </a:gs>
                <a:gs pos="50000">
                  <a:schemeClr val="accent1">
                    <a:gamma/>
                    <a:shade val="46275"/>
                    <a:invGamma/>
                  </a:schemeClr>
                </a:gs>
                <a:gs pos="100000">
                  <a:schemeClr val="accent1"/>
                </a:gs>
              </a:gsLst>
              <a:lin ang="0" scaled="1"/>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8" name="圆角矩形 17"/>
            <p:cNvSpPr>
              <a:spLocks noChangeArrowheads="1"/>
            </p:cNvSpPr>
            <p:nvPr/>
          </p:nvSpPr>
          <p:spPr bwMode="auto">
            <a:xfrm rot="1538538" flipH="1">
              <a:off x="3135222" y="3967228"/>
              <a:ext cx="762000" cy="304800"/>
            </a:xfrm>
            <a:prstGeom prst="roundRect">
              <a:avLst>
                <a:gd name="adj" fmla="val 50000"/>
              </a:avLst>
            </a:prstGeom>
            <a:gradFill rotWithShape="1">
              <a:gsLst>
                <a:gs pos="0">
                  <a:schemeClr val="accent1"/>
                </a:gs>
                <a:gs pos="50000">
                  <a:schemeClr val="accent1">
                    <a:gamma/>
                    <a:shade val="46275"/>
                    <a:invGamma/>
                  </a:schemeClr>
                </a:gs>
                <a:gs pos="100000">
                  <a:schemeClr val="accent1"/>
                </a:gs>
              </a:gsLst>
              <a:lin ang="0" scaled="1"/>
            </a:gra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19" name="圆角矩形 18"/>
            <p:cNvSpPr>
              <a:spLocks noChangeArrowheads="1"/>
            </p:cNvSpPr>
            <p:nvPr/>
          </p:nvSpPr>
          <p:spPr bwMode="auto">
            <a:xfrm rot="20015101">
              <a:off x="5683160" y="4846703"/>
              <a:ext cx="762000" cy="304800"/>
            </a:xfrm>
            <a:prstGeom prst="roundRect">
              <a:avLst>
                <a:gd name="adj" fmla="val 50000"/>
              </a:avLst>
            </a:prstGeom>
            <a:gradFill rotWithShape="1">
              <a:gsLst>
                <a:gs pos="0">
                  <a:srgbClr val="92D050"/>
                </a:gs>
                <a:gs pos="50000">
                  <a:schemeClr val="accent2">
                    <a:gamma/>
                    <a:shade val="46275"/>
                    <a:invGamma/>
                  </a:schemeClr>
                </a:gs>
                <a:gs pos="100000">
                  <a:schemeClr val="accent2"/>
                </a:gs>
              </a:gsLst>
              <a:lin ang="0" scaled="1"/>
            </a:gradFill>
            <a:ln>
              <a:noFill/>
            </a:ln>
            <a:effec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20" name="圆角矩形 19"/>
            <p:cNvSpPr>
              <a:spLocks noChangeArrowheads="1"/>
            </p:cNvSpPr>
            <p:nvPr/>
          </p:nvSpPr>
          <p:spPr bwMode="auto">
            <a:xfrm rot="20015101">
              <a:off x="5448210" y="4378391"/>
              <a:ext cx="762000" cy="304800"/>
            </a:xfrm>
            <a:prstGeom prst="roundRect">
              <a:avLst>
                <a:gd name="adj" fmla="val 50000"/>
              </a:avLst>
            </a:prstGeom>
            <a:gradFill rotWithShape="1">
              <a:gsLst>
                <a:gs pos="0">
                  <a:srgbClr val="92D050"/>
                </a:gs>
                <a:gs pos="50000">
                  <a:schemeClr val="accent2">
                    <a:gamma/>
                    <a:shade val="46275"/>
                    <a:invGamma/>
                  </a:schemeClr>
                </a:gs>
                <a:gs pos="100000">
                  <a:schemeClr val="accent2"/>
                </a:gs>
              </a:gsLst>
              <a:lin ang="0" scaled="1"/>
            </a:gradFill>
            <a:ln>
              <a:noFill/>
            </a:ln>
            <a:effec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21" name="圆角矩形 20"/>
            <p:cNvSpPr>
              <a:spLocks noChangeArrowheads="1"/>
            </p:cNvSpPr>
            <p:nvPr/>
          </p:nvSpPr>
          <p:spPr bwMode="auto">
            <a:xfrm rot="20015101">
              <a:off x="5240247" y="3960878"/>
              <a:ext cx="762000" cy="304800"/>
            </a:xfrm>
            <a:prstGeom prst="roundRect">
              <a:avLst>
                <a:gd name="adj" fmla="val 50000"/>
              </a:avLst>
            </a:prstGeom>
            <a:gradFill rotWithShape="1">
              <a:gsLst>
                <a:gs pos="0">
                  <a:srgbClr val="92D050"/>
                </a:gs>
                <a:gs pos="50000">
                  <a:schemeClr val="accent2">
                    <a:gamma/>
                    <a:shade val="46275"/>
                    <a:invGamma/>
                  </a:schemeClr>
                </a:gs>
                <a:gs pos="100000">
                  <a:schemeClr val="accent2"/>
                </a:gs>
              </a:gsLst>
              <a:lin ang="0" scaled="1"/>
            </a:gradFill>
            <a:ln>
              <a:noFill/>
            </a:ln>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22" name="TextBox 74"/>
            <p:cNvSpPr txBox="1">
              <a:spLocks noChangeArrowheads="1"/>
            </p:cNvSpPr>
            <p:nvPr/>
          </p:nvSpPr>
          <p:spPr bwMode="auto">
            <a:xfrm>
              <a:off x="4986247" y="4921316"/>
              <a:ext cx="177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rPr>
                <a:t>3</a:t>
              </a:r>
              <a:endParaRPr lang="zh-CN" altLang="en-US" b="1">
                <a:solidFill>
                  <a:schemeClr val="bg1"/>
                </a:solidFill>
              </a:endParaRPr>
            </a:p>
          </p:txBody>
        </p:sp>
        <p:sp>
          <p:nvSpPr>
            <p:cNvPr id="23" name="TextBox 75"/>
            <p:cNvSpPr txBox="1">
              <a:spLocks noChangeArrowheads="1"/>
            </p:cNvSpPr>
            <p:nvPr/>
          </p:nvSpPr>
          <p:spPr bwMode="auto">
            <a:xfrm>
              <a:off x="4767172" y="4448241"/>
              <a:ext cx="177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rPr>
                <a:t>2</a:t>
              </a:r>
              <a:endParaRPr lang="zh-CN" altLang="en-US" b="1">
                <a:solidFill>
                  <a:schemeClr val="bg1"/>
                </a:solidFill>
              </a:endParaRPr>
            </a:p>
          </p:txBody>
        </p:sp>
        <p:sp>
          <p:nvSpPr>
            <p:cNvPr id="24" name="TextBox 76"/>
            <p:cNvSpPr txBox="1">
              <a:spLocks noChangeArrowheads="1"/>
            </p:cNvSpPr>
            <p:nvPr/>
          </p:nvSpPr>
          <p:spPr bwMode="auto">
            <a:xfrm>
              <a:off x="4560797" y="4029141"/>
              <a:ext cx="177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chemeClr val="bg1"/>
                  </a:solidFill>
                </a:rPr>
                <a:t>1</a:t>
              </a:r>
              <a:endParaRPr lang="zh-CN" altLang="en-US" b="1" dirty="0">
                <a:solidFill>
                  <a:schemeClr val="bg1"/>
                </a:solidFill>
              </a:endParaRPr>
            </a:p>
          </p:txBody>
        </p:sp>
        <p:sp>
          <p:nvSpPr>
            <p:cNvPr id="25" name="TextBox 77"/>
            <p:cNvSpPr txBox="1">
              <a:spLocks noChangeArrowheads="1"/>
            </p:cNvSpPr>
            <p:nvPr/>
          </p:nvSpPr>
          <p:spPr bwMode="auto">
            <a:xfrm>
              <a:off x="2382747" y="4911791"/>
              <a:ext cx="177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rPr>
                <a:t>3</a:t>
              </a:r>
              <a:endParaRPr lang="zh-CN" altLang="en-US" b="1">
                <a:solidFill>
                  <a:schemeClr val="bg1"/>
                </a:solidFill>
              </a:endParaRPr>
            </a:p>
          </p:txBody>
        </p:sp>
        <p:sp>
          <p:nvSpPr>
            <p:cNvPr id="26" name="TextBox 78"/>
            <p:cNvSpPr txBox="1">
              <a:spLocks noChangeArrowheads="1"/>
            </p:cNvSpPr>
            <p:nvPr/>
          </p:nvSpPr>
          <p:spPr bwMode="auto">
            <a:xfrm>
              <a:off x="2595472" y="4478403"/>
              <a:ext cx="177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rPr>
                <a:t>2</a:t>
              </a:r>
              <a:endParaRPr lang="zh-CN" altLang="en-US" b="1">
                <a:solidFill>
                  <a:schemeClr val="bg1"/>
                </a:solidFill>
              </a:endParaRPr>
            </a:p>
          </p:txBody>
        </p:sp>
        <p:sp>
          <p:nvSpPr>
            <p:cNvPr id="27" name="TextBox 79"/>
            <p:cNvSpPr txBox="1">
              <a:spLocks noChangeArrowheads="1"/>
            </p:cNvSpPr>
            <p:nvPr/>
          </p:nvSpPr>
          <p:spPr bwMode="auto">
            <a:xfrm>
              <a:off x="2825660" y="4033903"/>
              <a:ext cx="177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rPr>
                <a:t>1</a:t>
              </a:r>
              <a:endParaRPr lang="zh-CN" altLang="en-US" b="1">
                <a:solidFill>
                  <a:schemeClr val="bg1"/>
                </a:solidFill>
              </a:endParaRPr>
            </a:p>
          </p:txBody>
        </p:sp>
        <p:sp>
          <p:nvSpPr>
            <p:cNvPr id="28" name="AutoShape 6"/>
            <p:cNvSpPr>
              <a:spLocks noChangeAspect="1" noChangeArrowheads="1"/>
            </p:cNvSpPr>
            <p:nvPr/>
          </p:nvSpPr>
          <p:spPr bwMode="gray">
            <a:xfrm rot="5400000">
              <a:off x="1385797" y="4041841"/>
              <a:ext cx="263525" cy="295275"/>
            </a:xfrm>
            <a:prstGeom prst="chevron">
              <a:avLst>
                <a:gd name="adj" fmla="val 52514"/>
              </a:avLst>
            </a:prstGeom>
            <a:solidFill>
              <a:schemeClr val="bg2"/>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p>
              <a:pPr fontAlgn="auto">
                <a:spcBef>
                  <a:spcPts val="0"/>
                </a:spcBef>
                <a:spcAft>
                  <a:spcPts val="0"/>
                </a:spcAft>
                <a:defRPr/>
              </a:pPr>
              <a:endParaRPr lang="zh-CN" altLang="en-US">
                <a:latin typeface="+mn-lt"/>
                <a:ea typeface="+mn-ea"/>
              </a:endParaRPr>
            </a:p>
          </p:txBody>
        </p:sp>
        <p:sp>
          <p:nvSpPr>
            <p:cNvPr id="29" name="AutoShape 6"/>
            <p:cNvSpPr>
              <a:spLocks noChangeAspect="1" noChangeArrowheads="1"/>
            </p:cNvSpPr>
            <p:nvPr/>
          </p:nvSpPr>
          <p:spPr bwMode="gray">
            <a:xfrm rot="5400000">
              <a:off x="1385004" y="4464909"/>
              <a:ext cx="265112" cy="295275"/>
            </a:xfrm>
            <a:prstGeom prst="chevron">
              <a:avLst>
                <a:gd name="adj" fmla="val 52514"/>
              </a:avLst>
            </a:prstGeom>
            <a:solidFill>
              <a:schemeClr val="bg2"/>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p>
              <a:pPr fontAlgn="auto">
                <a:spcBef>
                  <a:spcPts val="0"/>
                </a:spcBef>
                <a:spcAft>
                  <a:spcPts val="0"/>
                </a:spcAft>
                <a:defRPr/>
              </a:pPr>
              <a:endParaRPr lang="zh-CN" altLang="en-US">
                <a:latin typeface="+mn-lt"/>
                <a:ea typeface="+mn-ea"/>
              </a:endParaRPr>
            </a:p>
          </p:txBody>
        </p:sp>
        <p:sp>
          <p:nvSpPr>
            <p:cNvPr id="30" name="AutoShape 6"/>
            <p:cNvSpPr>
              <a:spLocks noChangeAspect="1" noChangeArrowheads="1"/>
            </p:cNvSpPr>
            <p:nvPr/>
          </p:nvSpPr>
          <p:spPr bwMode="gray">
            <a:xfrm rot="5400000">
              <a:off x="1385004" y="4922109"/>
              <a:ext cx="265112" cy="295275"/>
            </a:xfrm>
            <a:prstGeom prst="chevron">
              <a:avLst>
                <a:gd name="adj" fmla="val 52514"/>
              </a:avLst>
            </a:prstGeom>
            <a:solidFill>
              <a:schemeClr val="bg2"/>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p>
              <a:pPr fontAlgn="auto">
                <a:spcBef>
                  <a:spcPts val="0"/>
                </a:spcBef>
                <a:spcAft>
                  <a:spcPts val="0"/>
                </a:spcAft>
                <a:defRPr/>
              </a:pPr>
              <a:endParaRPr lang="zh-CN" altLang="en-US">
                <a:latin typeface="+mn-lt"/>
                <a:ea typeface="+mn-ea"/>
              </a:endParaRPr>
            </a:p>
          </p:txBody>
        </p:sp>
        <p:sp>
          <p:nvSpPr>
            <p:cNvPr id="31" name="Freeform 4"/>
            <p:cNvSpPr>
              <a:spLocks/>
            </p:cNvSpPr>
            <p:nvPr/>
          </p:nvSpPr>
          <p:spPr bwMode="invGray">
            <a:xfrm rot="14749168" flipH="1" flipV="1">
              <a:off x="5124359" y="1533591"/>
              <a:ext cx="1217613" cy="446088"/>
            </a:xfrm>
            <a:custGeom>
              <a:avLst/>
              <a:gdLst>
                <a:gd name="T0" fmla="*/ 0 w 1286"/>
                <a:gd name="T1" fmla="*/ 2147483647 h 470"/>
                <a:gd name="T2" fmla="*/ 2147483647 w 1286"/>
                <a:gd name="T3" fmla="*/ 2147483647 h 470"/>
                <a:gd name="T4" fmla="*/ 2147483647 w 1286"/>
                <a:gd name="T5" fmla="*/ 2147483647 h 470"/>
                <a:gd name="T6" fmla="*/ 2147483647 w 1286"/>
                <a:gd name="T7" fmla="*/ 2147483647 h 470"/>
                <a:gd name="T8" fmla="*/ 2147483647 w 1286"/>
                <a:gd name="T9" fmla="*/ 0 h 470"/>
                <a:gd name="T10" fmla="*/ 2147483647 w 1286"/>
                <a:gd name="T11" fmla="*/ 2147483647 h 470"/>
                <a:gd name="T12" fmla="*/ 2147483647 w 1286"/>
                <a:gd name="T13" fmla="*/ 2147483647 h 470"/>
                <a:gd name="T14" fmla="*/ 0 w 1286"/>
                <a:gd name="T15" fmla="*/ 2147483647 h 470"/>
                <a:gd name="T16" fmla="*/ 0 60000 65536"/>
                <a:gd name="T17" fmla="*/ 0 60000 65536"/>
                <a:gd name="T18" fmla="*/ 0 60000 65536"/>
                <a:gd name="T19" fmla="*/ 0 60000 65536"/>
                <a:gd name="T20" fmla="*/ 0 60000 65536"/>
                <a:gd name="T21" fmla="*/ 0 60000 65536"/>
                <a:gd name="T22" fmla="*/ 0 60000 65536"/>
                <a:gd name="T23" fmla="*/ 0 60000 65536"/>
                <a:gd name="T24" fmla="*/ 0 w 1286"/>
                <a:gd name="T25" fmla="*/ 0 h 470"/>
                <a:gd name="T26" fmla="*/ 1286 w 1286"/>
                <a:gd name="T27" fmla="*/ 470 h 4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6" h="470">
                  <a:moveTo>
                    <a:pt x="0" y="291"/>
                  </a:moveTo>
                  <a:lnTo>
                    <a:pt x="6" y="470"/>
                  </a:lnTo>
                  <a:cubicBezTo>
                    <a:pt x="252" y="201"/>
                    <a:pt x="573" y="202"/>
                    <a:pt x="660" y="201"/>
                  </a:cubicBezTo>
                  <a:cubicBezTo>
                    <a:pt x="748" y="199"/>
                    <a:pt x="1051" y="212"/>
                    <a:pt x="1286" y="431"/>
                  </a:cubicBezTo>
                  <a:lnTo>
                    <a:pt x="1286" y="0"/>
                  </a:lnTo>
                  <a:lnTo>
                    <a:pt x="1163" y="168"/>
                  </a:lnTo>
                  <a:cubicBezTo>
                    <a:pt x="1125" y="136"/>
                    <a:pt x="895" y="45"/>
                    <a:pt x="666" y="39"/>
                  </a:cubicBezTo>
                  <a:cubicBezTo>
                    <a:pt x="437" y="33"/>
                    <a:pt x="144" y="119"/>
                    <a:pt x="0" y="291"/>
                  </a:cubicBezTo>
                  <a:close/>
                </a:path>
              </a:pathLst>
            </a:custGeom>
            <a:gradFill rotWithShape="1">
              <a:gsLst>
                <a:gs pos="0">
                  <a:srgbClr val="92D050"/>
                </a:gs>
                <a:gs pos="100000">
                  <a:schemeClr val="accent2">
                    <a:gamma/>
                    <a:shade val="46275"/>
                    <a:invGamma/>
                  </a:schemeClr>
                </a:gs>
              </a:gsLst>
              <a:lin ang="0" scaled="1"/>
            </a:gradFill>
            <a:ln>
              <a:noFill/>
            </a:ln>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Freeform 4"/>
            <p:cNvSpPr>
              <a:spLocks/>
            </p:cNvSpPr>
            <p:nvPr/>
          </p:nvSpPr>
          <p:spPr bwMode="invGray">
            <a:xfrm rot="6850832" flipV="1">
              <a:off x="2812960" y="1509778"/>
              <a:ext cx="1217612" cy="446088"/>
            </a:xfrm>
            <a:custGeom>
              <a:avLst/>
              <a:gdLst>
                <a:gd name="T0" fmla="*/ 0 w 1286"/>
                <a:gd name="T1" fmla="*/ 2147483647 h 470"/>
                <a:gd name="T2" fmla="*/ 2147483647 w 1286"/>
                <a:gd name="T3" fmla="*/ 2147483647 h 470"/>
                <a:gd name="T4" fmla="*/ 2147483647 w 1286"/>
                <a:gd name="T5" fmla="*/ 2147483647 h 470"/>
                <a:gd name="T6" fmla="*/ 2147483647 w 1286"/>
                <a:gd name="T7" fmla="*/ 2147483647 h 470"/>
                <a:gd name="T8" fmla="*/ 2147483647 w 1286"/>
                <a:gd name="T9" fmla="*/ 0 h 470"/>
                <a:gd name="T10" fmla="*/ 2147483647 w 1286"/>
                <a:gd name="T11" fmla="*/ 2147483647 h 470"/>
                <a:gd name="T12" fmla="*/ 2147483647 w 1286"/>
                <a:gd name="T13" fmla="*/ 2147483647 h 470"/>
                <a:gd name="T14" fmla="*/ 0 w 1286"/>
                <a:gd name="T15" fmla="*/ 2147483647 h 470"/>
                <a:gd name="T16" fmla="*/ 0 60000 65536"/>
                <a:gd name="T17" fmla="*/ 0 60000 65536"/>
                <a:gd name="T18" fmla="*/ 0 60000 65536"/>
                <a:gd name="T19" fmla="*/ 0 60000 65536"/>
                <a:gd name="T20" fmla="*/ 0 60000 65536"/>
                <a:gd name="T21" fmla="*/ 0 60000 65536"/>
                <a:gd name="T22" fmla="*/ 0 60000 65536"/>
                <a:gd name="T23" fmla="*/ 0 60000 65536"/>
                <a:gd name="T24" fmla="*/ 0 w 1286"/>
                <a:gd name="T25" fmla="*/ 0 h 470"/>
                <a:gd name="T26" fmla="*/ 1286 w 1286"/>
                <a:gd name="T27" fmla="*/ 470 h 4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6" h="470">
                  <a:moveTo>
                    <a:pt x="0" y="291"/>
                  </a:moveTo>
                  <a:lnTo>
                    <a:pt x="6" y="470"/>
                  </a:lnTo>
                  <a:cubicBezTo>
                    <a:pt x="252" y="201"/>
                    <a:pt x="573" y="202"/>
                    <a:pt x="660" y="201"/>
                  </a:cubicBezTo>
                  <a:cubicBezTo>
                    <a:pt x="748" y="199"/>
                    <a:pt x="1051" y="212"/>
                    <a:pt x="1286" y="431"/>
                  </a:cubicBezTo>
                  <a:lnTo>
                    <a:pt x="1286" y="0"/>
                  </a:lnTo>
                  <a:lnTo>
                    <a:pt x="1163" y="168"/>
                  </a:lnTo>
                  <a:cubicBezTo>
                    <a:pt x="1125" y="136"/>
                    <a:pt x="895" y="45"/>
                    <a:pt x="666" y="39"/>
                  </a:cubicBezTo>
                  <a:cubicBezTo>
                    <a:pt x="437" y="33"/>
                    <a:pt x="144" y="119"/>
                    <a:pt x="0" y="291"/>
                  </a:cubicBezTo>
                  <a:close/>
                </a:path>
              </a:pathLst>
            </a:custGeom>
            <a:gradFill rotWithShape="1">
              <a:gsLst>
                <a:gs pos="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空心弧 69"/>
            <p:cNvSpPr>
              <a:spLocks noChangeAspect="1"/>
            </p:cNvSpPr>
            <p:nvPr/>
          </p:nvSpPr>
          <p:spPr bwMode="auto">
            <a:xfrm>
              <a:off x="3416210" y="1085916"/>
              <a:ext cx="2286000" cy="2286000"/>
            </a:xfrm>
            <a:custGeom>
              <a:avLst/>
              <a:gdLst>
                <a:gd name="T0" fmla="*/ 212999 w 2286000"/>
                <a:gd name="T1" fmla="*/ 1708032 h 2286000"/>
                <a:gd name="T2" fmla="*/ 2077185 w 2286000"/>
                <a:gd name="T3" fmla="*/ 1701086 h 2286000"/>
                <a:gd name="T4" fmla="*/ 1143000 w 2286000"/>
                <a:gd name="T5" fmla="*/ 1143000 h 2286000"/>
                <a:gd name="T6" fmla="*/ 5898240 60000 65536"/>
                <a:gd name="T7" fmla="*/ 5898240 60000 65536"/>
                <a:gd name="T8" fmla="*/ 5898240 60000 65536"/>
                <a:gd name="T9" fmla="*/ 0 w 2286000"/>
                <a:gd name="T10" fmla="*/ 0 h 2286000"/>
                <a:gd name="T11" fmla="*/ 2286000 w 2286000"/>
                <a:gd name="T12" fmla="*/ 1736491 h 2286000"/>
              </a:gdLst>
              <a:ahLst/>
              <a:cxnLst>
                <a:cxn ang="T6">
                  <a:pos x="T0" y="T1"/>
                </a:cxn>
                <a:cxn ang="T7">
                  <a:pos x="T2" y="T3"/>
                </a:cxn>
                <a:cxn ang="T8">
                  <a:pos x="T4" y="T5"/>
                </a:cxn>
              </a:cxnLst>
              <a:rect l="T9" t="T10" r="T11" b="T12"/>
              <a:pathLst>
                <a:path w="2286000" h="2286000">
                  <a:moveTo>
                    <a:pt x="166159" y="1736491"/>
                  </a:moveTo>
                  <a:lnTo>
                    <a:pt x="166159" y="1736490"/>
                  </a:lnTo>
                  <a:cubicBezTo>
                    <a:pt x="57476" y="1557606"/>
                    <a:pt x="0" y="1352312"/>
                    <a:pt x="0" y="1143000"/>
                  </a:cubicBezTo>
                  <a:cubicBezTo>
                    <a:pt x="0" y="511738"/>
                    <a:pt x="511738" y="0"/>
                    <a:pt x="1143000" y="0"/>
                  </a:cubicBezTo>
                  <a:cubicBezTo>
                    <a:pt x="1774261" y="0"/>
                    <a:pt x="2286000" y="511738"/>
                    <a:pt x="2286000" y="1143000"/>
                  </a:cubicBezTo>
                  <a:cubicBezTo>
                    <a:pt x="2286000" y="1349421"/>
                    <a:pt x="2230099" y="1551989"/>
                    <a:pt x="2124234" y="1729196"/>
                  </a:cubicBezTo>
                  <a:lnTo>
                    <a:pt x="2030136" y="1672979"/>
                  </a:lnTo>
                  <a:lnTo>
                    <a:pt x="2030135" y="1672978"/>
                  </a:lnTo>
                  <a:cubicBezTo>
                    <a:pt x="2125847" y="1512766"/>
                    <a:pt x="2176386" y="1329625"/>
                    <a:pt x="2176386" y="1143001"/>
                  </a:cubicBezTo>
                  <a:cubicBezTo>
                    <a:pt x="2176386" y="572277"/>
                    <a:pt x="1713723" y="109615"/>
                    <a:pt x="1143000" y="109615"/>
                  </a:cubicBezTo>
                  <a:cubicBezTo>
                    <a:pt x="572276" y="109615"/>
                    <a:pt x="109614" y="572277"/>
                    <a:pt x="109614" y="1143001"/>
                  </a:cubicBezTo>
                  <a:cubicBezTo>
                    <a:pt x="109613" y="1332241"/>
                    <a:pt x="161578" y="1517848"/>
                    <a:pt x="259839" y="1679578"/>
                  </a:cubicBezTo>
                  <a:close/>
                </a:path>
              </a:pathLst>
            </a:custGeom>
            <a:gradFill rotWithShape="0">
              <a:gsLst>
                <a:gs pos="0">
                  <a:schemeClr val="hlink">
                    <a:gamma/>
                    <a:shade val="46275"/>
                    <a:invGamma/>
                  </a:schemeClr>
                </a:gs>
                <a:gs pos="50000">
                  <a:schemeClr val="hlink"/>
                </a:gs>
                <a:gs pos="100000">
                  <a:schemeClr val="hlink">
                    <a:gamma/>
                    <a:shade val="46275"/>
                    <a:invGamma/>
                  </a:schemeClr>
                </a:gs>
              </a:gsLst>
              <a:lin ang="0" scaled="1"/>
            </a:gra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fontAlgn="auto">
                <a:spcBef>
                  <a:spcPts val="0"/>
                </a:spcBef>
                <a:spcAft>
                  <a:spcPts val="0"/>
                </a:spcAft>
                <a:defRPr/>
              </a:pPr>
              <a:endParaRPr lang="zh-CN" altLang="en-US">
                <a:latin typeface="+mn-lt"/>
                <a:ea typeface="+mn-ea"/>
              </a:endParaRPr>
            </a:p>
          </p:txBody>
        </p:sp>
        <p:sp>
          <p:nvSpPr>
            <p:cNvPr id="34" name="空心弧 68"/>
            <p:cNvSpPr>
              <a:spLocks noChangeAspect="1"/>
            </p:cNvSpPr>
            <p:nvPr/>
          </p:nvSpPr>
          <p:spPr bwMode="auto">
            <a:xfrm>
              <a:off x="3481297" y="1162116"/>
              <a:ext cx="2160588" cy="2160587"/>
            </a:xfrm>
            <a:custGeom>
              <a:avLst/>
              <a:gdLst>
                <a:gd name="T0" fmla="*/ 180853 w 2160000"/>
                <a:gd name="T1" fmla="*/ 1610863 h 2160000"/>
                <a:gd name="T2" fmla="*/ 1973265 w 2160000"/>
                <a:gd name="T3" fmla="*/ 1620701 h 2160000"/>
                <a:gd name="T4" fmla="*/ 1080000 w 2160000"/>
                <a:gd name="T5" fmla="*/ 1080000 h 2160000"/>
                <a:gd name="T6" fmla="*/ 5898240 60000 65536"/>
                <a:gd name="T7" fmla="*/ 5898240 60000 65536"/>
                <a:gd name="T8" fmla="*/ 5898240 60000 65536"/>
                <a:gd name="T9" fmla="*/ 0 w 2160000"/>
                <a:gd name="T10" fmla="*/ 0 h 2160000"/>
                <a:gd name="T11" fmla="*/ 2160000 w 2160000"/>
                <a:gd name="T12" fmla="*/ 1639258 h 2160000"/>
              </a:gdLst>
              <a:ahLst/>
              <a:cxnLst>
                <a:cxn ang="T6">
                  <a:pos x="T0" y="T1"/>
                </a:cxn>
                <a:cxn ang="T7">
                  <a:pos x="T2" y="T3"/>
                </a:cxn>
                <a:cxn ang="T8">
                  <a:pos x="T4" y="T5"/>
                </a:cxn>
              </a:cxnLst>
              <a:rect l="T9" t="T10" r="T11" b="T12"/>
              <a:pathLst>
                <a:path w="2160000" h="2160000">
                  <a:moveTo>
                    <a:pt x="149995" y="1629082"/>
                  </a:moveTo>
                  <a:lnTo>
                    <a:pt x="149995" y="1629081"/>
                  </a:lnTo>
                  <a:cubicBezTo>
                    <a:pt x="51797" y="1462759"/>
                    <a:pt x="0" y="1273147"/>
                    <a:pt x="0" y="1080000"/>
                  </a:cubicBezTo>
                  <a:cubicBezTo>
                    <a:pt x="0" y="483532"/>
                    <a:pt x="483532" y="0"/>
                    <a:pt x="1080000" y="0"/>
                  </a:cubicBezTo>
                  <a:cubicBezTo>
                    <a:pt x="1676467" y="0"/>
                    <a:pt x="2160000" y="483532"/>
                    <a:pt x="2160000" y="1080000"/>
                  </a:cubicBezTo>
                  <a:cubicBezTo>
                    <a:pt x="2160000" y="1277172"/>
                    <a:pt x="2106022" y="1470582"/>
                    <a:pt x="2003920" y="1639260"/>
                  </a:cubicBezTo>
                  <a:lnTo>
                    <a:pt x="1942610" y="1602146"/>
                  </a:lnTo>
                  <a:lnTo>
                    <a:pt x="1942609" y="1602145"/>
                  </a:lnTo>
                  <a:cubicBezTo>
                    <a:pt x="2037935" y="1444662"/>
                    <a:pt x="2088331" y="1264088"/>
                    <a:pt x="2088331" y="1080001"/>
                  </a:cubicBezTo>
                  <a:cubicBezTo>
                    <a:pt x="2088331" y="523115"/>
                    <a:pt x="1636885" y="71670"/>
                    <a:pt x="1080000" y="71670"/>
                  </a:cubicBezTo>
                  <a:cubicBezTo>
                    <a:pt x="523114" y="71670"/>
                    <a:pt x="71669" y="523115"/>
                    <a:pt x="71669" y="1080001"/>
                  </a:cubicBezTo>
                  <a:cubicBezTo>
                    <a:pt x="71668" y="1260331"/>
                    <a:pt x="120029" y="1437362"/>
                    <a:pt x="211711" y="1592647"/>
                  </a:cubicBezTo>
                  <a:close/>
                </a:path>
              </a:pathLst>
            </a:cu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fontAlgn="auto">
                <a:spcBef>
                  <a:spcPts val="0"/>
                </a:spcBef>
                <a:spcAft>
                  <a:spcPts val="0"/>
                </a:spcAft>
                <a:defRPr/>
              </a:pPr>
              <a:endParaRPr lang="zh-CN" altLang="en-US">
                <a:latin typeface="+mn-lt"/>
                <a:ea typeface="+mn-ea"/>
              </a:endParaRPr>
            </a:p>
          </p:txBody>
        </p:sp>
        <p:sp>
          <p:nvSpPr>
            <p:cNvPr id="35" name="圆角矩形 34"/>
            <p:cNvSpPr>
              <a:spLocks noChangeArrowheads="1"/>
            </p:cNvSpPr>
            <p:nvPr/>
          </p:nvSpPr>
          <p:spPr bwMode="auto">
            <a:xfrm rot="1538538" flipH="1">
              <a:off x="2985997" y="3281428"/>
              <a:ext cx="381000" cy="2135188"/>
            </a:xfrm>
            <a:prstGeom prst="roundRect">
              <a:avLst>
                <a:gd name="adj" fmla="val 50000"/>
              </a:avLst>
            </a:prstGeom>
            <a:gradFill rotWithShape="1">
              <a:gsLst>
                <a:gs pos="0">
                  <a:schemeClr val="accent1"/>
                </a:gs>
                <a:gs pos="100000">
                  <a:schemeClr val="accent1">
                    <a:gamma/>
                    <a:shade val="46275"/>
                    <a:invGamma/>
                  </a:schemeClr>
                </a:gs>
              </a:gsLst>
              <a:lin ang="18900000" scaled="1"/>
            </a:gra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36" name="圆角矩形 35"/>
            <p:cNvSpPr>
              <a:spLocks noChangeArrowheads="1"/>
            </p:cNvSpPr>
            <p:nvPr/>
          </p:nvSpPr>
          <p:spPr bwMode="auto">
            <a:xfrm rot="1538538" flipH="1">
              <a:off x="3081247" y="3290953"/>
              <a:ext cx="152400" cy="2133600"/>
            </a:xfrm>
            <a:prstGeom prst="roundRect">
              <a:avLst>
                <a:gd name="adj" fmla="val 50000"/>
              </a:avLst>
            </a:prstGeom>
            <a:gradFill rotWithShape="1">
              <a:gsLst>
                <a:gs pos="0">
                  <a:schemeClr val="accent1"/>
                </a:gs>
                <a:gs pos="50000">
                  <a:schemeClr val="accent1">
                    <a:gamma/>
                    <a:shade val="46275"/>
                    <a:invGamma/>
                  </a:schemeClr>
                </a:gs>
                <a:gs pos="100000">
                  <a:schemeClr val="accent1"/>
                </a:gs>
              </a:gsLst>
              <a:lin ang="0" scaled="1"/>
            </a:gra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37" name="同心圆 35"/>
            <p:cNvSpPr>
              <a:spLocks noChangeAspect="1"/>
            </p:cNvSpPr>
            <p:nvPr/>
          </p:nvSpPr>
          <p:spPr bwMode="auto">
            <a:xfrm rot="1538538" flipH="1">
              <a:off x="3190785" y="2311466"/>
              <a:ext cx="1371600" cy="1373187"/>
            </a:xfrm>
            <a:custGeom>
              <a:avLst/>
              <a:gdLst>
                <a:gd name="T0" fmla="*/ 609600 w 1219200"/>
                <a:gd name="T1" fmla="*/ 0 h 1219765"/>
                <a:gd name="T2" fmla="*/ 178548 w 1219200"/>
                <a:gd name="T3" fmla="*/ 178630 h 1219765"/>
                <a:gd name="T4" fmla="*/ 0 w 1219200"/>
                <a:gd name="T5" fmla="*/ 609883 h 1219765"/>
                <a:gd name="T6" fmla="*/ 178548 w 1219200"/>
                <a:gd name="T7" fmla="*/ 1041135 h 1219765"/>
                <a:gd name="T8" fmla="*/ 609600 w 1219200"/>
                <a:gd name="T9" fmla="*/ 1219765 h 1219765"/>
                <a:gd name="T10" fmla="*/ 1040652 w 1219200"/>
                <a:gd name="T11" fmla="*/ 1041135 h 1219765"/>
                <a:gd name="T12" fmla="*/ 1219200 w 1219200"/>
                <a:gd name="T13" fmla="*/ 609883 h 1219765"/>
                <a:gd name="T14" fmla="*/ 1040652 w 1219200"/>
                <a:gd name="T15" fmla="*/ 178630 h 1219765"/>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78548 w 1219200"/>
                <a:gd name="T25" fmla="*/ 178630 h 1219765"/>
                <a:gd name="T26" fmla="*/ 1040652 w 1219200"/>
                <a:gd name="T27" fmla="*/ 1041135 h 12197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9200" h="1219765">
                  <a:moveTo>
                    <a:pt x="0" y="609883"/>
                  </a:moveTo>
                  <a:lnTo>
                    <a:pt x="0" y="609882"/>
                  </a:lnTo>
                  <a:cubicBezTo>
                    <a:pt x="0" y="273054"/>
                    <a:pt x="272927" y="0"/>
                    <a:pt x="609600" y="1"/>
                  </a:cubicBezTo>
                  <a:cubicBezTo>
                    <a:pt x="609600" y="1"/>
                    <a:pt x="609600" y="1"/>
                    <a:pt x="609601" y="1"/>
                  </a:cubicBezTo>
                  <a:cubicBezTo>
                    <a:pt x="946273" y="1"/>
                    <a:pt x="1219200" y="273055"/>
                    <a:pt x="1219200" y="609884"/>
                  </a:cubicBezTo>
                  <a:cubicBezTo>
                    <a:pt x="1219200" y="609884"/>
                    <a:pt x="1219199" y="609884"/>
                    <a:pt x="1219199" y="609884"/>
                  </a:cubicBezTo>
                  <a:lnTo>
                    <a:pt x="1219200" y="609885"/>
                  </a:lnTo>
                  <a:cubicBezTo>
                    <a:pt x="1219200" y="946714"/>
                    <a:pt x="946272" y="1219767"/>
                    <a:pt x="609600" y="1219768"/>
                  </a:cubicBezTo>
                  <a:cubicBezTo>
                    <a:pt x="272927" y="1219768"/>
                    <a:pt x="0" y="946714"/>
                    <a:pt x="0" y="609885"/>
                  </a:cubicBezTo>
                  <a:cubicBezTo>
                    <a:pt x="-1" y="609884"/>
                    <a:pt x="0" y="609884"/>
                    <a:pt x="0" y="609884"/>
                  </a:cubicBezTo>
                  <a:close/>
                  <a:moveTo>
                    <a:pt x="242316" y="609883"/>
                  </a:moveTo>
                  <a:lnTo>
                    <a:pt x="242316" y="609882"/>
                  </a:lnTo>
                  <a:cubicBezTo>
                    <a:pt x="242315" y="812884"/>
                    <a:pt x="406754" y="977448"/>
                    <a:pt x="609599" y="977449"/>
                  </a:cubicBezTo>
                  <a:lnTo>
                    <a:pt x="609600" y="977449"/>
                  </a:lnTo>
                  <a:cubicBezTo>
                    <a:pt x="812445" y="977448"/>
                    <a:pt x="976884" y="812884"/>
                    <a:pt x="976884" y="609883"/>
                  </a:cubicBezTo>
                  <a:cubicBezTo>
                    <a:pt x="976884" y="406881"/>
                    <a:pt x="812445" y="242317"/>
                    <a:pt x="609600" y="242317"/>
                  </a:cubicBezTo>
                  <a:cubicBezTo>
                    <a:pt x="406754" y="242316"/>
                    <a:pt x="242316" y="406881"/>
                    <a:pt x="242316" y="609882"/>
                  </a:cubicBezTo>
                  <a:close/>
                </a:path>
              </a:pathLst>
            </a:custGeom>
            <a:gradFill rotWithShape="1">
              <a:gsLst>
                <a:gs pos="0">
                  <a:schemeClr val="accent1"/>
                </a:gs>
                <a:gs pos="100000">
                  <a:schemeClr val="accent1">
                    <a:gamma/>
                    <a:shade val="12157"/>
                    <a:invGamma/>
                  </a:schemeClr>
                </a:gs>
              </a:gsLst>
              <a:lin ang="2700000" scaled="1"/>
            </a:gra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fontAlgn="auto">
                <a:spcBef>
                  <a:spcPts val="0"/>
                </a:spcBef>
                <a:spcAft>
                  <a:spcPts val="0"/>
                </a:spcAft>
                <a:defRPr/>
              </a:pPr>
              <a:endParaRPr lang="zh-CN" altLang="en-US">
                <a:latin typeface="+mn-lt"/>
                <a:ea typeface="+mn-ea"/>
              </a:endParaRPr>
            </a:p>
          </p:txBody>
        </p:sp>
        <p:sp>
          <p:nvSpPr>
            <p:cNvPr id="38" name="同心圆 38"/>
            <p:cNvSpPr>
              <a:spLocks noChangeAspect="1"/>
            </p:cNvSpPr>
            <p:nvPr/>
          </p:nvSpPr>
          <p:spPr bwMode="auto">
            <a:xfrm rot="1538538" flipH="1">
              <a:off x="3227297" y="2346391"/>
              <a:ext cx="1292225" cy="1292225"/>
            </a:xfrm>
            <a:custGeom>
              <a:avLst/>
              <a:gdLst>
                <a:gd name="T0" fmla="*/ 573934 w 1147868"/>
                <a:gd name="T1" fmla="*/ 0 h 1148400"/>
                <a:gd name="T2" fmla="*/ 168101 w 1147868"/>
                <a:gd name="T3" fmla="*/ 168179 h 1148400"/>
                <a:gd name="T4" fmla="*/ 0 w 1147868"/>
                <a:gd name="T5" fmla="*/ 574200 h 1148400"/>
                <a:gd name="T6" fmla="*/ 168101 w 1147868"/>
                <a:gd name="T7" fmla="*/ 980221 h 1148400"/>
                <a:gd name="T8" fmla="*/ 573934 w 1147868"/>
                <a:gd name="T9" fmla="*/ 1148400 h 1148400"/>
                <a:gd name="T10" fmla="*/ 979767 w 1147868"/>
                <a:gd name="T11" fmla="*/ 980221 h 1148400"/>
                <a:gd name="T12" fmla="*/ 1147868 w 1147868"/>
                <a:gd name="T13" fmla="*/ 574200 h 1148400"/>
                <a:gd name="T14" fmla="*/ 979767 w 1147868"/>
                <a:gd name="T15" fmla="*/ 168179 h 1148400"/>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68101 w 1147868"/>
                <a:gd name="T25" fmla="*/ 168179 h 1148400"/>
                <a:gd name="T26" fmla="*/ 979767 w 1147868"/>
                <a:gd name="T27" fmla="*/ 980221 h 11484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47868" h="1148400">
                  <a:moveTo>
                    <a:pt x="0" y="574200"/>
                  </a:moveTo>
                  <a:lnTo>
                    <a:pt x="0" y="574199"/>
                  </a:lnTo>
                  <a:cubicBezTo>
                    <a:pt x="0" y="257078"/>
                    <a:pt x="256959" y="0"/>
                    <a:pt x="573934" y="1"/>
                  </a:cubicBezTo>
                  <a:cubicBezTo>
                    <a:pt x="573934" y="1"/>
                    <a:pt x="573934" y="1"/>
                    <a:pt x="573935" y="1"/>
                  </a:cubicBezTo>
                  <a:cubicBezTo>
                    <a:pt x="890909" y="1"/>
                    <a:pt x="1147868" y="257079"/>
                    <a:pt x="1147868" y="574201"/>
                  </a:cubicBezTo>
                  <a:cubicBezTo>
                    <a:pt x="1147868" y="574201"/>
                    <a:pt x="1147867" y="574201"/>
                    <a:pt x="1147867" y="574201"/>
                  </a:cubicBezTo>
                  <a:lnTo>
                    <a:pt x="1147868" y="574202"/>
                  </a:lnTo>
                  <a:cubicBezTo>
                    <a:pt x="1147868" y="891323"/>
                    <a:pt x="890908" y="1148401"/>
                    <a:pt x="573934" y="1148402"/>
                  </a:cubicBezTo>
                  <a:cubicBezTo>
                    <a:pt x="256959" y="1148402"/>
                    <a:pt x="0" y="891323"/>
                    <a:pt x="0" y="574202"/>
                  </a:cubicBezTo>
                  <a:cubicBezTo>
                    <a:pt x="-1" y="574201"/>
                    <a:pt x="0" y="574201"/>
                    <a:pt x="0" y="574200"/>
                  </a:cubicBezTo>
                  <a:close/>
                  <a:moveTo>
                    <a:pt x="228139" y="574200"/>
                  </a:moveTo>
                  <a:lnTo>
                    <a:pt x="228139" y="574199"/>
                  </a:lnTo>
                  <a:cubicBezTo>
                    <a:pt x="228138" y="765324"/>
                    <a:pt x="382956" y="920260"/>
                    <a:pt x="573933" y="920261"/>
                  </a:cubicBezTo>
                  <a:lnTo>
                    <a:pt x="573934" y="920261"/>
                  </a:lnTo>
                  <a:cubicBezTo>
                    <a:pt x="764911" y="920260"/>
                    <a:pt x="919729" y="765324"/>
                    <a:pt x="919729" y="574200"/>
                  </a:cubicBezTo>
                  <a:cubicBezTo>
                    <a:pt x="919729" y="383075"/>
                    <a:pt x="764911" y="228139"/>
                    <a:pt x="573934" y="228139"/>
                  </a:cubicBezTo>
                  <a:cubicBezTo>
                    <a:pt x="382956" y="228138"/>
                    <a:pt x="228139" y="383075"/>
                    <a:pt x="228139" y="574199"/>
                  </a:cubicBezTo>
                  <a:close/>
                </a:path>
              </a:pathLst>
            </a:custGeom>
            <a:gradFill rotWithShape="1">
              <a:gsLst>
                <a:gs pos="0">
                  <a:schemeClr val="accent1">
                    <a:gamma/>
                    <a:shade val="21176"/>
                    <a:invGamma/>
                  </a:schemeClr>
                </a:gs>
                <a:gs pos="100000">
                  <a:schemeClr val="accent1"/>
                </a:gs>
              </a:gsLst>
              <a:lin ang="2700000" scaled="1"/>
            </a:gra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p>
              <a:pPr algn="ctr" fontAlgn="auto">
                <a:spcBef>
                  <a:spcPts val="0"/>
                </a:spcBef>
                <a:spcAft>
                  <a:spcPts val="0"/>
                </a:spcAft>
                <a:defRPr/>
              </a:pPr>
              <a:endParaRPr lang="zh-CN" altLang="en-US">
                <a:latin typeface="+mn-lt"/>
                <a:ea typeface="+mn-ea"/>
              </a:endParaRPr>
            </a:p>
          </p:txBody>
        </p:sp>
        <p:sp>
          <p:nvSpPr>
            <p:cNvPr id="39" name="圆角矩形 38"/>
            <p:cNvSpPr>
              <a:spLocks noChangeArrowheads="1"/>
            </p:cNvSpPr>
            <p:nvPr/>
          </p:nvSpPr>
          <p:spPr bwMode="auto">
            <a:xfrm rot="20015101">
              <a:off x="5772060" y="3270316"/>
              <a:ext cx="381000" cy="2133600"/>
            </a:xfrm>
            <a:prstGeom prst="roundRect">
              <a:avLst>
                <a:gd name="adj" fmla="val 50000"/>
              </a:avLst>
            </a:prstGeom>
            <a:gradFill rotWithShape="1">
              <a:gsLst>
                <a:gs pos="0">
                  <a:srgbClr val="92D050"/>
                </a:gs>
                <a:gs pos="100000">
                  <a:schemeClr val="accent2">
                    <a:gamma/>
                    <a:shade val="46275"/>
                    <a:invGamma/>
                  </a:schemeClr>
                </a:gs>
              </a:gsLst>
              <a:lin ang="18900000" scaled="1"/>
            </a:gradFill>
            <a:ln>
              <a:noFill/>
            </a:ln>
            <a:effec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40" name="圆角矩形 39"/>
            <p:cNvSpPr>
              <a:spLocks noChangeArrowheads="1"/>
            </p:cNvSpPr>
            <p:nvPr/>
          </p:nvSpPr>
          <p:spPr bwMode="auto">
            <a:xfrm rot="20015101">
              <a:off x="5905410" y="3278253"/>
              <a:ext cx="152400" cy="2133600"/>
            </a:xfrm>
            <a:prstGeom prst="roundRect">
              <a:avLst>
                <a:gd name="adj" fmla="val 50000"/>
              </a:avLst>
            </a:prstGeom>
            <a:gradFill rotWithShape="1">
              <a:gsLst>
                <a:gs pos="0">
                  <a:srgbClr val="92D050"/>
                </a:gs>
                <a:gs pos="50000">
                  <a:schemeClr val="accent2">
                    <a:gamma/>
                    <a:shade val="46275"/>
                    <a:invGamma/>
                  </a:schemeClr>
                </a:gs>
                <a:gs pos="100000">
                  <a:srgbClr val="92D050"/>
                </a:gs>
              </a:gsLst>
              <a:lin ang="0" scaled="1"/>
            </a:gradFill>
            <a:ln>
              <a:noFill/>
            </a:ln>
            <a:effec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41" name="同心圆 60"/>
            <p:cNvSpPr>
              <a:spLocks noChangeAspect="1"/>
            </p:cNvSpPr>
            <p:nvPr/>
          </p:nvSpPr>
          <p:spPr bwMode="auto">
            <a:xfrm rot="20015101">
              <a:off x="4559210" y="2309878"/>
              <a:ext cx="1371600" cy="1371600"/>
            </a:xfrm>
            <a:custGeom>
              <a:avLst/>
              <a:gdLst>
                <a:gd name="T0" fmla="*/ 609600 w 1219200"/>
                <a:gd name="T1" fmla="*/ 0 h 1219765"/>
                <a:gd name="T2" fmla="*/ 178548 w 1219200"/>
                <a:gd name="T3" fmla="*/ 178630 h 1219765"/>
                <a:gd name="T4" fmla="*/ 0 w 1219200"/>
                <a:gd name="T5" fmla="*/ 609883 h 1219765"/>
                <a:gd name="T6" fmla="*/ 178548 w 1219200"/>
                <a:gd name="T7" fmla="*/ 1041135 h 1219765"/>
                <a:gd name="T8" fmla="*/ 609600 w 1219200"/>
                <a:gd name="T9" fmla="*/ 1219765 h 1219765"/>
                <a:gd name="T10" fmla="*/ 1040652 w 1219200"/>
                <a:gd name="T11" fmla="*/ 1041135 h 1219765"/>
                <a:gd name="T12" fmla="*/ 1219200 w 1219200"/>
                <a:gd name="T13" fmla="*/ 609883 h 1219765"/>
                <a:gd name="T14" fmla="*/ 1040652 w 1219200"/>
                <a:gd name="T15" fmla="*/ 178630 h 1219765"/>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78548 w 1219200"/>
                <a:gd name="T25" fmla="*/ 178630 h 1219765"/>
                <a:gd name="T26" fmla="*/ 1040652 w 1219200"/>
                <a:gd name="T27" fmla="*/ 1041135 h 12197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9200" h="1219765">
                  <a:moveTo>
                    <a:pt x="0" y="609883"/>
                  </a:moveTo>
                  <a:lnTo>
                    <a:pt x="0" y="609882"/>
                  </a:lnTo>
                  <a:cubicBezTo>
                    <a:pt x="0" y="273054"/>
                    <a:pt x="272927" y="0"/>
                    <a:pt x="609600" y="1"/>
                  </a:cubicBezTo>
                  <a:cubicBezTo>
                    <a:pt x="609600" y="1"/>
                    <a:pt x="609600" y="1"/>
                    <a:pt x="609601" y="1"/>
                  </a:cubicBezTo>
                  <a:cubicBezTo>
                    <a:pt x="946273" y="1"/>
                    <a:pt x="1219200" y="273055"/>
                    <a:pt x="1219200" y="609884"/>
                  </a:cubicBezTo>
                  <a:cubicBezTo>
                    <a:pt x="1219200" y="609884"/>
                    <a:pt x="1219199" y="609884"/>
                    <a:pt x="1219199" y="609884"/>
                  </a:cubicBezTo>
                  <a:lnTo>
                    <a:pt x="1219200" y="609885"/>
                  </a:lnTo>
                  <a:cubicBezTo>
                    <a:pt x="1219200" y="946714"/>
                    <a:pt x="946272" y="1219767"/>
                    <a:pt x="609600" y="1219768"/>
                  </a:cubicBezTo>
                  <a:cubicBezTo>
                    <a:pt x="272927" y="1219768"/>
                    <a:pt x="0" y="946714"/>
                    <a:pt x="0" y="609885"/>
                  </a:cubicBezTo>
                  <a:cubicBezTo>
                    <a:pt x="-1" y="609884"/>
                    <a:pt x="0" y="609884"/>
                    <a:pt x="0" y="609884"/>
                  </a:cubicBezTo>
                  <a:close/>
                  <a:moveTo>
                    <a:pt x="242316" y="609883"/>
                  </a:moveTo>
                  <a:lnTo>
                    <a:pt x="242316" y="609882"/>
                  </a:lnTo>
                  <a:cubicBezTo>
                    <a:pt x="242315" y="812884"/>
                    <a:pt x="406754" y="977448"/>
                    <a:pt x="609599" y="977449"/>
                  </a:cubicBezTo>
                  <a:lnTo>
                    <a:pt x="609600" y="977449"/>
                  </a:lnTo>
                  <a:cubicBezTo>
                    <a:pt x="812445" y="977448"/>
                    <a:pt x="976884" y="812884"/>
                    <a:pt x="976884" y="609883"/>
                  </a:cubicBezTo>
                  <a:cubicBezTo>
                    <a:pt x="976884" y="406881"/>
                    <a:pt x="812445" y="242317"/>
                    <a:pt x="609600" y="242317"/>
                  </a:cubicBezTo>
                  <a:cubicBezTo>
                    <a:pt x="406754" y="242316"/>
                    <a:pt x="242316" y="406881"/>
                    <a:pt x="242316" y="609882"/>
                  </a:cubicBezTo>
                  <a:close/>
                </a:path>
              </a:pathLst>
            </a:custGeom>
            <a:gradFill rotWithShape="1">
              <a:gsLst>
                <a:gs pos="0">
                  <a:srgbClr val="00B050"/>
                </a:gs>
                <a:gs pos="100000">
                  <a:schemeClr val="accent2">
                    <a:gamma/>
                    <a:shade val="0"/>
                    <a:invGamma/>
                  </a:schemeClr>
                </a:gs>
              </a:gsLst>
              <a:lin ang="2700000" scaled="1"/>
            </a:gradFill>
            <a:ln>
              <a:noFill/>
            </a:ln>
          </p:spPr>
          <p:txBody>
            <a:bodyPr anchor="ctr"/>
            <a:lstStyle/>
            <a:p>
              <a:pPr algn="ctr" fontAlgn="auto">
                <a:spcBef>
                  <a:spcPts val="0"/>
                </a:spcBef>
                <a:spcAft>
                  <a:spcPts val="0"/>
                </a:spcAft>
                <a:defRPr/>
              </a:pPr>
              <a:endParaRPr lang="zh-CN" altLang="en-US">
                <a:latin typeface="+mn-lt"/>
                <a:ea typeface="+mn-ea"/>
              </a:endParaRPr>
            </a:p>
          </p:txBody>
        </p:sp>
        <p:sp>
          <p:nvSpPr>
            <p:cNvPr id="42" name="同心圆 61"/>
            <p:cNvSpPr>
              <a:spLocks noChangeAspect="1"/>
            </p:cNvSpPr>
            <p:nvPr/>
          </p:nvSpPr>
          <p:spPr bwMode="auto">
            <a:xfrm rot="20015101">
              <a:off x="4602072" y="2344803"/>
              <a:ext cx="1292225" cy="1290638"/>
            </a:xfrm>
            <a:custGeom>
              <a:avLst/>
              <a:gdLst>
                <a:gd name="T0" fmla="*/ 573934 w 1147868"/>
                <a:gd name="T1" fmla="*/ 0 h 1148400"/>
                <a:gd name="T2" fmla="*/ 168101 w 1147868"/>
                <a:gd name="T3" fmla="*/ 168179 h 1148400"/>
                <a:gd name="T4" fmla="*/ 0 w 1147868"/>
                <a:gd name="T5" fmla="*/ 574200 h 1148400"/>
                <a:gd name="T6" fmla="*/ 168101 w 1147868"/>
                <a:gd name="T7" fmla="*/ 980221 h 1148400"/>
                <a:gd name="T8" fmla="*/ 573934 w 1147868"/>
                <a:gd name="T9" fmla="*/ 1148400 h 1148400"/>
                <a:gd name="T10" fmla="*/ 979767 w 1147868"/>
                <a:gd name="T11" fmla="*/ 980221 h 1148400"/>
                <a:gd name="T12" fmla="*/ 1147868 w 1147868"/>
                <a:gd name="T13" fmla="*/ 574200 h 1148400"/>
                <a:gd name="T14" fmla="*/ 979767 w 1147868"/>
                <a:gd name="T15" fmla="*/ 168179 h 1148400"/>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68101 w 1147868"/>
                <a:gd name="T25" fmla="*/ 168179 h 1148400"/>
                <a:gd name="T26" fmla="*/ 979767 w 1147868"/>
                <a:gd name="T27" fmla="*/ 980221 h 11484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47868" h="1148400">
                  <a:moveTo>
                    <a:pt x="0" y="574200"/>
                  </a:moveTo>
                  <a:lnTo>
                    <a:pt x="0" y="574199"/>
                  </a:lnTo>
                  <a:cubicBezTo>
                    <a:pt x="0" y="257078"/>
                    <a:pt x="256959" y="0"/>
                    <a:pt x="573934" y="1"/>
                  </a:cubicBezTo>
                  <a:cubicBezTo>
                    <a:pt x="573934" y="1"/>
                    <a:pt x="573934" y="1"/>
                    <a:pt x="573935" y="1"/>
                  </a:cubicBezTo>
                  <a:cubicBezTo>
                    <a:pt x="890909" y="1"/>
                    <a:pt x="1147868" y="257079"/>
                    <a:pt x="1147868" y="574201"/>
                  </a:cubicBezTo>
                  <a:cubicBezTo>
                    <a:pt x="1147868" y="574201"/>
                    <a:pt x="1147867" y="574201"/>
                    <a:pt x="1147867" y="574201"/>
                  </a:cubicBezTo>
                  <a:lnTo>
                    <a:pt x="1147868" y="574202"/>
                  </a:lnTo>
                  <a:cubicBezTo>
                    <a:pt x="1147868" y="891323"/>
                    <a:pt x="890908" y="1148401"/>
                    <a:pt x="573934" y="1148402"/>
                  </a:cubicBezTo>
                  <a:cubicBezTo>
                    <a:pt x="256959" y="1148402"/>
                    <a:pt x="0" y="891323"/>
                    <a:pt x="0" y="574202"/>
                  </a:cubicBezTo>
                  <a:cubicBezTo>
                    <a:pt x="-1" y="574201"/>
                    <a:pt x="0" y="574201"/>
                    <a:pt x="0" y="574200"/>
                  </a:cubicBezTo>
                  <a:close/>
                  <a:moveTo>
                    <a:pt x="228139" y="574200"/>
                  </a:moveTo>
                  <a:lnTo>
                    <a:pt x="228139" y="574199"/>
                  </a:lnTo>
                  <a:cubicBezTo>
                    <a:pt x="228138" y="765324"/>
                    <a:pt x="382956" y="920260"/>
                    <a:pt x="573933" y="920261"/>
                  </a:cubicBezTo>
                  <a:lnTo>
                    <a:pt x="573934" y="920261"/>
                  </a:lnTo>
                  <a:cubicBezTo>
                    <a:pt x="764911" y="920260"/>
                    <a:pt x="919729" y="765324"/>
                    <a:pt x="919729" y="574200"/>
                  </a:cubicBezTo>
                  <a:cubicBezTo>
                    <a:pt x="919729" y="383075"/>
                    <a:pt x="764911" y="228139"/>
                    <a:pt x="573934" y="228139"/>
                  </a:cubicBezTo>
                  <a:cubicBezTo>
                    <a:pt x="382956" y="228138"/>
                    <a:pt x="228139" y="383075"/>
                    <a:pt x="228139" y="574199"/>
                  </a:cubicBezTo>
                  <a:close/>
                </a:path>
              </a:pathLst>
            </a:custGeom>
            <a:gradFill rotWithShape="1">
              <a:gsLst>
                <a:gs pos="0">
                  <a:schemeClr val="accent2">
                    <a:gamma/>
                    <a:shade val="46275"/>
                    <a:invGamma/>
                  </a:schemeClr>
                </a:gs>
                <a:gs pos="100000">
                  <a:srgbClr val="92D050"/>
                </a:gs>
              </a:gsLst>
              <a:lin ang="2700000" scaled="1"/>
            </a:gradFill>
            <a:ln>
              <a:noFill/>
            </a:ln>
          </p:spPr>
          <p:txBody>
            <a:bodyPr anchor="ctr"/>
            <a:lstStyle/>
            <a:p>
              <a:pPr algn="ctr" fontAlgn="auto">
                <a:spcBef>
                  <a:spcPts val="0"/>
                </a:spcBef>
                <a:spcAft>
                  <a:spcPts val="0"/>
                </a:spcAft>
                <a:defRPr/>
              </a:pPr>
              <a:endParaRPr lang="zh-CN" altLang="en-US">
                <a:latin typeface="+mn-lt"/>
                <a:ea typeface="+mn-ea"/>
              </a:endParaRPr>
            </a:p>
          </p:txBody>
        </p:sp>
        <p:sp>
          <p:nvSpPr>
            <p:cNvPr id="43" name="空心弧 72"/>
            <p:cNvSpPr>
              <a:spLocks noChangeAspect="1"/>
            </p:cNvSpPr>
            <p:nvPr/>
          </p:nvSpPr>
          <p:spPr bwMode="auto">
            <a:xfrm flipV="1">
              <a:off x="3416210" y="1082741"/>
              <a:ext cx="2286000" cy="2286000"/>
            </a:xfrm>
            <a:custGeom>
              <a:avLst/>
              <a:gdLst>
                <a:gd name="T0" fmla="*/ 210360 w 2286000"/>
                <a:gd name="T1" fmla="*/ 581468 h 2286000"/>
                <a:gd name="T2" fmla="*/ 2081876 w 2286000"/>
                <a:gd name="T3" fmla="*/ 591961 h 2286000"/>
                <a:gd name="T4" fmla="*/ 1143000 w 2286000"/>
                <a:gd name="T5" fmla="*/ 1143000 h 2286000"/>
                <a:gd name="T6" fmla="*/ 5898240 60000 65536"/>
                <a:gd name="T7" fmla="*/ 5898240 60000 65536"/>
                <a:gd name="T8" fmla="*/ 17694720 60000 65536"/>
                <a:gd name="T9" fmla="*/ 163789 w 2286000"/>
                <a:gd name="T10" fmla="*/ 0 h 2286000"/>
                <a:gd name="T11" fmla="*/ 2128760 w 2286000"/>
                <a:gd name="T12" fmla="*/ 619477 h 2286000"/>
              </a:gdLst>
              <a:ahLst/>
              <a:cxnLst>
                <a:cxn ang="T6">
                  <a:pos x="T0" y="T1"/>
                </a:cxn>
                <a:cxn ang="T7">
                  <a:pos x="T2" y="T3"/>
                </a:cxn>
                <a:cxn ang="T8">
                  <a:pos x="T4" y="T5"/>
                </a:cxn>
              </a:cxnLst>
              <a:rect l="T9" t="T10" r="T11" b="T12"/>
              <a:pathLst>
                <a:path w="2286000" h="2286000">
                  <a:moveTo>
                    <a:pt x="163789" y="553428"/>
                  </a:moveTo>
                  <a:lnTo>
                    <a:pt x="163789" y="553428"/>
                  </a:lnTo>
                  <a:cubicBezTo>
                    <a:pt x="370561" y="210003"/>
                    <a:pt x="742131" y="-1"/>
                    <a:pt x="1143000" y="0"/>
                  </a:cubicBezTo>
                  <a:cubicBezTo>
                    <a:pt x="1548439" y="0"/>
                    <a:pt x="1923537" y="214780"/>
                    <a:pt x="2128760" y="564444"/>
                  </a:cubicBezTo>
                  <a:lnTo>
                    <a:pt x="2034995" y="619477"/>
                  </a:lnTo>
                  <a:lnTo>
                    <a:pt x="2034994" y="619477"/>
                  </a:lnTo>
                  <a:cubicBezTo>
                    <a:pt x="1849293" y="303072"/>
                    <a:pt x="1509874" y="108722"/>
                    <a:pt x="1143000" y="108722"/>
                  </a:cubicBezTo>
                  <a:cubicBezTo>
                    <a:pt x="780262" y="108721"/>
                    <a:pt x="444035" y="298749"/>
                    <a:pt x="256931" y="609507"/>
                  </a:cubicBezTo>
                  <a:close/>
                </a:path>
              </a:pathLst>
            </a:custGeom>
            <a:gradFill rotWithShape="0">
              <a:gsLst>
                <a:gs pos="0">
                  <a:schemeClr val="hlink">
                    <a:gamma/>
                    <a:shade val="46275"/>
                    <a:invGamma/>
                  </a:schemeClr>
                </a:gs>
                <a:gs pos="50000">
                  <a:schemeClr val="hlink"/>
                </a:gs>
                <a:gs pos="100000">
                  <a:schemeClr val="hlink">
                    <a:gamma/>
                    <a:shade val="46275"/>
                    <a:invGamma/>
                  </a:schemeClr>
                </a:gs>
              </a:gsLst>
              <a:lin ang="0" scaled="1"/>
            </a:gra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anchor="ctr"/>
            <a:lstStyle/>
            <a:p>
              <a:pPr algn="ctr" fontAlgn="auto">
                <a:spcBef>
                  <a:spcPts val="0"/>
                </a:spcBef>
                <a:spcAft>
                  <a:spcPts val="0"/>
                </a:spcAft>
                <a:defRPr/>
              </a:pPr>
              <a:endParaRPr lang="zh-CN" altLang="en-US">
                <a:latin typeface="+mn-lt"/>
                <a:ea typeface="+mn-ea"/>
              </a:endParaRPr>
            </a:p>
          </p:txBody>
        </p:sp>
        <p:sp>
          <p:nvSpPr>
            <p:cNvPr id="44" name="空心弧 73"/>
            <p:cNvSpPr>
              <a:spLocks noChangeAspect="1"/>
            </p:cNvSpPr>
            <p:nvPr/>
          </p:nvSpPr>
          <p:spPr bwMode="auto">
            <a:xfrm flipV="1">
              <a:off x="3479710" y="1160528"/>
              <a:ext cx="2159000" cy="2160588"/>
            </a:xfrm>
            <a:custGeom>
              <a:avLst/>
              <a:gdLst>
                <a:gd name="T0" fmla="*/ 169270 w 2160000"/>
                <a:gd name="T1" fmla="*/ 570544 h 2160000"/>
                <a:gd name="T2" fmla="*/ 1988886 w 2160000"/>
                <a:gd name="T3" fmla="*/ 567263 h 2160000"/>
                <a:gd name="T4" fmla="*/ 1080000 w 2160000"/>
                <a:gd name="T5" fmla="*/ 1080000 h 2160000"/>
                <a:gd name="T6" fmla="*/ 5898240 60000 65536"/>
                <a:gd name="T7" fmla="*/ 5898240 60000 65536"/>
                <a:gd name="T8" fmla="*/ 17694720 60000 65536"/>
                <a:gd name="T9" fmla="*/ 137450 w 2160000"/>
                <a:gd name="T10" fmla="*/ 0 h 2160000"/>
                <a:gd name="T11" fmla="*/ 2020643 w 2160000"/>
                <a:gd name="T12" fmla="*/ 588344 h 2160000"/>
              </a:gdLst>
              <a:ahLst/>
              <a:cxnLst>
                <a:cxn ang="T6">
                  <a:pos x="T0" y="T1"/>
                </a:cxn>
                <a:cxn ang="T7">
                  <a:pos x="T2" y="T3"/>
                </a:cxn>
                <a:cxn ang="T8">
                  <a:pos x="T4" y="T5"/>
                </a:cxn>
              </a:cxnLst>
              <a:rect l="T9" t="T10" r="T11" b="T12"/>
              <a:pathLst>
                <a:path w="2160000" h="2160000">
                  <a:moveTo>
                    <a:pt x="137450" y="552744"/>
                  </a:moveTo>
                  <a:lnTo>
                    <a:pt x="137449" y="552743"/>
                  </a:lnTo>
                  <a:cubicBezTo>
                    <a:pt x="328379" y="211428"/>
                    <a:pt x="688911" y="-1"/>
                    <a:pt x="1080000" y="0"/>
                  </a:cubicBezTo>
                  <a:cubicBezTo>
                    <a:pt x="1469695" y="0"/>
                    <a:pt x="1829168" y="209937"/>
                    <a:pt x="2020643" y="549348"/>
                  </a:cubicBezTo>
                  <a:lnTo>
                    <a:pt x="1957131" y="585178"/>
                  </a:lnTo>
                  <a:lnTo>
                    <a:pt x="1957131" y="585177"/>
                  </a:lnTo>
                  <a:cubicBezTo>
                    <a:pt x="1778585" y="268683"/>
                    <a:pt x="1443383" y="72921"/>
                    <a:pt x="1080001" y="72921"/>
                  </a:cubicBezTo>
                  <a:cubicBezTo>
                    <a:pt x="715318" y="72920"/>
                    <a:pt x="379129" y="270074"/>
                    <a:pt x="201091" y="588344"/>
                  </a:cubicBezTo>
                  <a:close/>
                </a:path>
              </a:pathLst>
            </a:cu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anchor="ctr"/>
            <a:lstStyle/>
            <a:p>
              <a:pPr algn="ctr" fontAlgn="auto">
                <a:spcBef>
                  <a:spcPts val="0"/>
                </a:spcBef>
                <a:spcAft>
                  <a:spcPts val="0"/>
                </a:spcAft>
                <a:defRPr/>
              </a:pPr>
              <a:endParaRPr lang="zh-CN" altLang="en-US" dirty="0">
                <a:latin typeface="+mn-lt"/>
                <a:ea typeface="+mn-ea"/>
              </a:endParaRPr>
            </a:p>
          </p:txBody>
        </p:sp>
        <p:sp>
          <p:nvSpPr>
            <p:cNvPr id="45" name="AutoShape 7"/>
            <p:cNvSpPr>
              <a:spLocks noChangeArrowheads="1"/>
            </p:cNvSpPr>
            <p:nvPr/>
          </p:nvSpPr>
          <p:spPr bwMode="gray">
            <a:xfrm>
              <a:off x="6084797" y="2347978"/>
              <a:ext cx="1916113" cy="1228725"/>
            </a:xfrm>
            <a:prstGeom prst="roundRect">
              <a:avLst>
                <a:gd name="adj" fmla="val 9106"/>
              </a:avLst>
            </a:prstGeom>
            <a:gradFill rotWithShape="1">
              <a:gsLst>
                <a:gs pos="0">
                  <a:schemeClr val="accent2">
                    <a:gamma/>
                    <a:shade val="27451"/>
                    <a:invGamma/>
                  </a:schemeClr>
                </a:gs>
                <a:gs pos="50000">
                  <a:srgbClr val="92D050"/>
                </a:gs>
                <a:gs pos="100000">
                  <a:schemeClr val="accent2">
                    <a:gamma/>
                    <a:shade val="27451"/>
                    <a:invGamma/>
                  </a:schemeClr>
                </a:gs>
              </a:gsLst>
              <a:lin ang="5400000" scaled="1"/>
            </a:gradFill>
            <a:ln w="25400" algn="ctr">
              <a:solidFill>
                <a:srgbClr val="00B050"/>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46" name="AutoShape 7"/>
            <p:cNvSpPr>
              <a:spLocks noChangeArrowheads="1"/>
            </p:cNvSpPr>
            <p:nvPr/>
          </p:nvSpPr>
          <p:spPr bwMode="gray">
            <a:xfrm>
              <a:off x="1131797" y="2347978"/>
              <a:ext cx="1916113" cy="1228725"/>
            </a:xfrm>
            <a:prstGeom prst="roundRect">
              <a:avLst>
                <a:gd name="adj" fmla="val 9106"/>
              </a:avLst>
            </a:prstGeom>
            <a:gradFill rotWithShape="1">
              <a:gsLst>
                <a:gs pos="0">
                  <a:schemeClr val="accent1">
                    <a:gamma/>
                    <a:shade val="27451"/>
                    <a:invGamma/>
                  </a:schemeClr>
                </a:gs>
                <a:gs pos="50000">
                  <a:schemeClr val="accent1"/>
                </a:gs>
                <a:gs pos="100000">
                  <a:schemeClr val="accent1">
                    <a:gamma/>
                    <a:shade val="27451"/>
                    <a:invGamma/>
                  </a:schemeClr>
                </a:gs>
              </a:gsLst>
              <a:lin ang="5400000" scaled="1"/>
            </a:gradFill>
            <a:ln w="25400">
              <a:solidFill>
                <a:schemeClr val="accent1"/>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47" name="TextBox 122"/>
            <p:cNvSpPr txBox="1">
              <a:spLocks noChangeArrowheads="1"/>
            </p:cNvSpPr>
            <p:nvPr/>
          </p:nvSpPr>
          <p:spPr bwMode="auto">
            <a:xfrm>
              <a:off x="1111403" y="2729080"/>
              <a:ext cx="2006115" cy="43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smtClean="0">
                  <a:ea typeface="微软雅黑" panose="020B0503020204020204" pitchFamily="34" charset="-122"/>
                </a:rPr>
                <a:t>吸附过程</a:t>
              </a:r>
              <a:r>
                <a:rPr lang="zh-CN" altLang="en-US" sz="2000" dirty="0">
                  <a:ea typeface="微软雅黑" panose="020B0503020204020204" pitchFamily="34" charset="-122"/>
                </a:rPr>
                <a:t>研究</a:t>
              </a:r>
            </a:p>
          </p:txBody>
        </p:sp>
        <p:sp>
          <p:nvSpPr>
            <p:cNvPr id="48" name="TextBox 122"/>
            <p:cNvSpPr txBox="1">
              <a:spLocks noChangeArrowheads="1"/>
            </p:cNvSpPr>
            <p:nvPr/>
          </p:nvSpPr>
          <p:spPr bwMode="auto">
            <a:xfrm>
              <a:off x="6088948" y="2705784"/>
              <a:ext cx="1960076" cy="43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smtClean="0">
                  <a:ea typeface="微软雅黑" panose="020B0503020204020204" pitchFamily="34" charset="-122"/>
                </a:rPr>
                <a:t>吸附剂再处理</a:t>
              </a:r>
              <a:endParaRPr lang="zh-CN" altLang="en-US" sz="2000" dirty="0">
                <a:ea typeface="微软雅黑" panose="020B0503020204020204" pitchFamily="34" charset="-122"/>
              </a:endParaRPr>
            </a:p>
          </p:txBody>
        </p:sp>
        <p:sp>
          <p:nvSpPr>
            <p:cNvPr id="49" name="圆角矩形 48"/>
            <p:cNvSpPr>
              <a:spLocks noChangeArrowheads="1"/>
            </p:cNvSpPr>
            <p:nvPr/>
          </p:nvSpPr>
          <p:spPr bwMode="auto">
            <a:xfrm>
              <a:off x="3746410" y="914466"/>
              <a:ext cx="1655762" cy="573087"/>
            </a:xfrm>
            <a:prstGeom prst="roundRect">
              <a:avLst>
                <a:gd name="adj" fmla="val 50000"/>
              </a:avLst>
            </a:prstGeom>
            <a:gradFill rotWithShape="0">
              <a:gsLst>
                <a:gs pos="0">
                  <a:srgbClr val="04AEDA"/>
                </a:gs>
                <a:gs pos="100000">
                  <a:schemeClr val="accent5">
                    <a:lumMod val="50000"/>
                  </a:schemeClr>
                </a:gs>
              </a:gsLst>
              <a:lin ang="5400000" scaled="1"/>
            </a:gradFill>
            <a:ln w="25400" algn="ctr">
              <a:solidFill>
                <a:schemeClr val="bg1"/>
              </a:solidFill>
              <a:round/>
              <a:headEnd/>
              <a:tailEnd/>
            </a:ln>
            <a:effectLst>
              <a:outerShdw dist="38100" dir="5400000" algn="t" rotWithShape="0">
                <a:srgbClr val="000000">
                  <a:alpha val="39999"/>
                </a:srgbClr>
              </a:outerShdw>
            </a:effec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50" name="圆角矩形 49"/>
            <p:cNvSpPr>
              <a:spLocks noChangeArrowheads="1"/>
            </p:cNvSpPr>
            <p:nvPr/>
          </p:nvSpPr>
          <p:spPr bwMode="auto">
            <a:xfrm>
              <a:off x="3871822" y="952566"/>
              <a:ext cx="1397000" cy="182562"/>
            </a:xfrm>
            <a:prstGeom prst="roundRect">
              <a:avLst>
                <a:gd name="adj" fmla="val 50000"/>
              </a:avLst>
            </a:prstGeom>
            <a:gradFill rotWithShape="0">
              <a:gsLst>
                <a:gs pos="0">
                  <a:schemeClr val="bg1"/>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51" name="TextBox 35"/>
            <p:cNvSpPr txBox="1">
              <a:spLocks noChangeArrowheads="1"/>
            </p:cNvSpPr>
            <p:nvPr/>
          </p:nvSpPr>
          <p:spPr bwMode="auto">
            <a:xfrm>
              <a:off x="3789272" y="1028765"/>
              <a:ext cx="1570038" cy="43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smtClean="0">
                  <a:solidFill>
                    <a:schemeClr val="bg1"/>
                  </a:solidFill>
                  <a:ea typeface="微软雅黑" panose="020B0503020204020204" pitchFamily="34" charset="-122"/>
                </a:rPr>
                <a:t>研究内容</a:t>
              </a:r>
              <a:endParaRPr lang="zh-CN" altLang="en-US" sz="2000" dirty="0">
                <a:solidFill>
                  <a:schemeClr val="bg1"/>
                </a:solidFill>
                <a:ea typeface="微软雅黑" panose="020B0503020204020204" pitchFamily="34" charset="-122"/>
              </a:endParaRPr>
            </a:p>
          </p:txBody>
        </p:sp>
        <p:grpSp>
          <p:nvGrpSpPr>
            <p:cNvPr id="52" name="Group 7631"/>
            <p:cNvGrpSpPr>
              <a:grpSpLocks/>
            </p:cNvGrpSpPr>
            <p:nvPr/>
          </p:nvGrpSpPr>
          <p:grpSpPr bwMode="auto">
            <a:xfrm>
              <a:off x="5105310" y="2870266"/>
              <a:ext cx="325437" cy="323850"/>
              <a:chOff x="3147" y="397"/>
              <a:chExt cx="205" cy="204"/>
            </a:xfrm>
          </p:grpSpPr>
          <p:sp>
            <p:nvSpPr>
              <p:cNvPr id="60" name="Oval 8"/>
              <p:cNvSpPr>
                <a:spLocks noChangeArrowheads="1"/>
              </p:cNvSpPr>
              <p:nvPr/>
            </p:nvSpPr>
            <p:spPr bwMode="gray">
              <a:xfrm>
                <a:off x="3148" y="397"/>
                <a:ext cx="204" cy="204"/>
              </a:xfrm>
              <a:prstGeom prst="ellipse">
                <a:avLst/>
              </a:prstGeom>
              <a:gradFill rotWithShape="1">
                <a:gsLst>
                  <a:gs pos="0">
                    <a:schemeClr val="bg1"/>
                  </a:gs>
                  <a:gs pos="100000">
                    <a:schemeClr val="bg1">
                      <a:gamma/>
                      <a:shade val="63529"/>
                      <a:invGamma/>
                    </a:schemeClr>
                  </a:gs>
                </a:gsLst>
                <a:path path="shape">
                  <a:fillToRect l="50000" t="50000" r="50000" b="50000"/>
                </a:path>
              </a:gra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61" name="Oval 8"/>
              <p:cNvSpPr>
                <a:spLocks noChangeArrowheads="1"/>
              </p:cNvSpPr>
              <p:nvPr/>
            </p:nvSpPr>
            <p:spPr bwMode="gray">
              <a:xfrm>
                <a:off x="3147" y="397"/>
                <a:ext cx="204" cy="204"/>
              </a:xfrm>
              <a:prstGeom prst="ellipse">
                <a:avLst/>
              </a:prstGeom>
              <a:gradFill rotWithShape="1">
                <a:gsLst>
                  <a:gs pos="0">
                    <a:schemeClr val="accent2">
                      <a:alpha val="82001"/>
                    </a:schemeClr>
                  </a:gs>
                  <a:gs pos="100000">
                    <a:schemeClr val="accent2">
                      <a:gamma/>
                      <a:shade val="0"/>
                      <a:invGamma/>
                      <a:alpha val="85001"/>
                    </a:schemeClr>
                  </a:gs>
                </a:gsLst>
                <a:lin ang="5400000" scaled="1"/>
              </a:gra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62" name="椭圆 105"/>
              <p:cNvSpPr>
                <a:spLocks noChangeArrowheads="1"/>
              </p:cNvSpPr>
              <p:nvPr/>
            </p:nvSpPr>
            <p:spPr bwMode="auto">
              <a:xfrm rot="-3729989">
                <a:off x="3202" y="397"/>
                <a:ext cx="125" cy="150"/>
              </a:xfrm>
              <a:prstGeom prst="ellipse">
                <a:avLst/>
              </a:prstGeom>
              <a:gradFill rotWithShape="0">
                <a:gsLst>
                  <a:gs pos="0">
                    <a:schemeClr val="bg1">
                      <a:alpha val="50000"/>
                    </a:schemeClr>
                  </a:gs>
                  <a:gs pos="100000">
                    <a:schemeClr val="bg1">
                      <a:gamma/>
                      <a:shade val="0"/>
                      <a:invGamma/>
                      <a:alpha val="0"/>
                    </a:schemeClr>
                  </a:gs>
                </a:gsLst>
                <a:path path="shape">
                  <a:fillToRect l="50000" t="50000" r="50000" b="50000"/>
                </a:path>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nchor="ctr"/>
              <a:lstStyle/>
              <a:p>
                <a:pPr algn="ctr" fontAlgn="auto">
                  <a:spcBef>
                    <a:spcPts val="0"/>
                  </a:spcBef>
                  <a:spcAft>
                    <a:spcPts val="0"/>
                  </a:spcAft>
                  <a:defRPr/>
                </a:pPr>
                <a:endParaRPr lang="zh-CN" altLang="en-US">
                  <a:solidFill>
                    <a:schemeClr val="lt1"/>
                  </a:solidFill>
                  <a:latin typeface="+mn-lt"/>
                  <a:ea typeface="+mn-ea"/>
                </a:endParaRPr>
              </a:p>
            </p:txBody>
          </p:sp>
          <p:sp>
            <p:nvSpPr>
              <p:cNvPr id="63" name="Oval 95"/>
              <p:cNvSpPr>
                <a:spLocks noChangeArrowheads="1"/>
              </p:cNvSpPr>
              <p:nvPr/>
            </p:nvSpPr>
            <p:spPr bwMode="auto">
              <a:xfrm rot="10266300">
                <a:off x="3238" y="440"/>
                <a:ext cx="67" cy="60"/>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3" name="Group 7636"/>
            <p:cNvGrpSpPr>
              <a:grpSpLocks/>
            </p:cNvGrpSpPr>
            <p:nvPr/>
          </p:nvGrpSpPr>
          <p:grpSpPr bwMode="auto">
            <a:xfrm>
              <a:off x="3722597" y="2868678"/>
              <a:ext cx="325438" cy="323850"/>
              <a:chOff x="3709" y="417"/>
              <a:chExt cx="205" cy="204"/>
            </a:xfrm>
          </p:grpSpPr>
          <p:sp>
            <p:nvSpPr>
              <p:cNvPr id="56" name="Oval 8"/>
              <p:cNvSpPr>
                <a:spLocks noChangeArrowheads="1"/>
              </p:cNvSpPr>
              <p:nvPr/>
            </p:nvSpPr>
            <p:spPr bwMode="gray">
              <a:xfrm>
                <a:off x="3710" y="417"/>
                <a:ext cx="204" cy="204"/>
              </a:xfrm>
              <a:prstGeom prst="ellipse">
                <a:avLst/>
              </a:prstGeom>
              <a:gradFill rotWithShape="1">
                <a:gsLst>
                  <a:gs pos="0">
                    <a:schemeClr val="bg1"/>
                  </a:gs>
                  <a:gs pos="100000">
                    <a:schemeClr val="bg1">
                      <a:gamma/>
                      <a:shade val="63529"/>
                      <a:invGamma/>
                    </a:schemeClr>
                  </a:gs>
                </a:gsLst>
                <a:path path="shape">
                  <a:fillToRect l="50000" t="50000" r="50000" b="50000"/>
                </a:path>
              </a:gra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57" name="Oval 8"/>
              <p:cNvSpPr>
                <a:spLocks noChangeArrowheads="1"/>
              </p:cNvSpPr>
              <p:nvPr/>
            </p:nvSpPr>
            <p:spPr bwMode="gray">
              <a:xfrm>
                <a:off x="3709" y="417"/>
                <a:ext cx="204" cy="204"/>
              </a:xfrm>
              <a:prstGeom prst="ellipse">
                <a:avLst/>
              </a:prstGeom>
              <a:gradFill rotWithShape="1">
                <a:gsLst>
                  <a:gs pos="0">
                    <a:schemeClr val="accent1">
                      <a:alpha val="82001"/>
                    </a:schemeClr>
                  </a:gs>
                  <a:gs pos="100000">
                    <a:schemeClr val="accent1">
                      <a:gamma/>
                      <a:shade val="0"/>
                      <a:invGamma/>
                      <a:alpha val="85001"/>
                    </a:schemeClr>
                  </a:gs>
                </a:gsLst>
                <a:lin ang="5400000" scaled="1"/>
              </a:gra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58" name="椭圆 57"/>
              <p:cNvSpPr>
                <a:spLocks noChangeArrowheads="1"/>
              </p:cNvSpPr>
              <p:nvPr/>
            </p:nvSpPr>
            <p:spPr bwMode="auto">
              <a:xfrm rot="-3729989">
                <a:off x="3764" y="417"/>
                <a:ext cx="125" cy="150"/>
              </a:xfrm>
              <a:prstGeom prst="ellipse">
                <a:avLst/>
              </a:prstGeom>
              <a:gradFill rotWithShape="0">
                <a:gsLst>
                  <a:gs pos="0">
                    <a:schemeClr val="bg1">
                      <a:alpha val="50000"/>
                    </a:schemeClr>
                  </a:gs>
                  <a:gs pos="100000">
                    <a:schemeClr val="bg1">
                      <a:gamma/>
                      <a:shade val="0"/>
                      <a:invGamma/>
                      <a:alpha val="0"/>
                    </a:schemeClr>
                  </a:gs>
                </a:gsLst>
                <a:path path="shape">
                  <a:fillToRect l="50000" t="50000" r="50000" b="50000"/>
                </a:path>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nchor="ctr"/>
              <a:lstStyle/>
              <a:p>
                <a:pPr algn="ctr" fontAlgn="auto">
                  <a:spcBef>
                    <a:spcPts val="0"/>
                  </a:spcBef>
                  <a:spcAft>
                    <a:spcPts val="0"/>
                  </a:spcAft>
                  <a:defRPr/>
                </a:pPr>
                <a:endParaRPr lang="zh-CN" altLang="en-US">
                  <a:solidFill>
                    <a:schemeClr val="lt1"/>
                  </a:solidFill>
                  <a:latin typeface="+mn-lt"/>
                  <a:ea typeface="+mn-ea"/>
                </a:endParaRPr>
              </a:p>
            </p:txBody>
          </p:sp>
          <p:sp>
            <p:nvSpPr>
              <p:cNvPr id="59" name="Oval 95"/>
              <p:cNvSpPr>
                <a:spLocks noChangeArrowheads="1"/>
              </p:cNvSpPr>
              <p:nvPr/>
            </p:nvSpPr>
            <p:spPr bwMode="auto">
              <a:xfrm rot="10266300">
                <a:off x="3800" y="460"/>
                <a:ext cx="67" cy="60"/>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4" name="圆角矩形 14"/>
            <p:cNvSpPr>
              <a:spLocks noChangeArrowheads="1"/>
            </p:cNvSpPr>
            <p:nvPr/>
          </p:nvSpPr>
          <p:spPr bwMode="auto">
            <a:xfrm>
              <a:off x="1161960" y="2379728"/>
              <a:ext cx="1858962" cy="457200"/>
            </a:xfrm>
            <a:prstGeom prst="roundRect">
              <a:avLst>
                <a:gd name="adj" fmla="val 21181"/>
              </a:avLst>
            </a:prstGeom>
            <a:gradFill rotWithShape="0">
              <a:gsLst>
                <a:gs pos="0">
                  <a:schemeClr val="bg1">
                    <a:alpha val="77000"/>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sp>
          <p:nvSpPr>
            <p:cNvPr id="55" name="圆角矩形 14"/>
            <p:cNvSpPr>
              <a:spLocks noChangeArrowheads="1"/>
            </p:cNvSpPr>
            <p:nvPr/>
          </p:nvSpPr>
          <p:spPr bwMode="auto">
            <a:xfrm>
              <a:off x="6107022" y="2379728"/>
              <a:ext cx="1858963" cy="457200"/>
            </a:xfrm>
            <a:prstGeom prst="roundRect">
              <a:avLst>
                <a:gd name="adj" fmla="val 21181"/>
              </a:avLst>
            </a:prstGeom>
            <a:gradFill rotWithShape="0">
              <a:gsLst>
                <a:gs pos="0">
                  <a:schemeClr val="bg1">
                    <a:alpha val="77000"/>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fontAlgn="auto">
                <a:spcBef>
                  <a:spcPts val="0"/>
                </a:spcBef>
                <a:spcAft>
                  <a:spcPts val="0"/>
                </a:spcAft>
                <a:defRPr/>
              </a:pPr>
              <a:endParaRPr lang="zh-CN" altLang="en-US">
                <a:solidFill>
                  <a:schemeClr val="lt1"/>
                </a:solidFill>
                <a:latin typeface="+mn-lt"/>
                <a:ea typeface="+mn-ea"/>
              </a:endParaRPr>
            </a:p>
          </p:txBody>
        </p:sp>
      </p:grpSp>
      <p:sp>
        <p:nvSpPr>
          <p:cNvPr id="64" name="圆角矩形 63"/>
          <p:cNvSpPr/>
          <p:nvPr/>
        </p:nvSpPr>
        <p:spPr>
          <a:xfrm>
            <a:off x="611560" y="5029158"/>
            <a:ext cx="7986364" cy="1226315"/>
          </a:xfrm>
          <a:prstGeom prst="roundRect">
            <a:avLst>
              <a:gd name="adj" fmla="val 3057"/>
            </a:avLst>
          </a:prstGeom>
          <a:noFill/>
          <a:ln w="25400">
            <a:solidFill>
              <a:schemeClr val="tx1">
                <a:lumMod val="50000"/>
                <a:lumOff val="50000"/>
              </a:schemeClr>
            </a:solidFill>
            <a:prstDash val="sysDash"/>
          </a:ln>
          <a:effectLst/>
        </p:spPr>
        <p:style>
          <a:lnRef idx="1">
            <a:schemeClr val="accent2"/>
          </a:lnRef>
          <a:fillRef idx="3">
            <a:schemeClr val="accent2"/>
          </a:fillRef>
          <a:effectRef idx="2">
            <a:schemeClr val="accent2"/>
          </a:effectRef>
          <a:fontRef idx="minor">
            <a:schemeClr val="lt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65" name="灯片编号占位符 64"/>
          <p:cNvSpPr>
            <a:spLocks noGrp="1"/>
          </p:cNvSpPr>
          <p:nvPr>
            <p:ph type="sldNum" sz="quarter" idx="12"/>
          </p:nvPr>
        </p:nvSpPr>
        <p:spPr/>
        <p:txBody>
          <a:bodyPr/>
          <a:lstStyle/>
          <a:p>
            <a:pPr>
              <a:defRPr/>
            </a:pPr>
            <a:fld id="{41DB3E6D-7EFF-48E7-9908-5CE18D8496E3}" type="slidenum">
              <a:rPr lang="en-US" altLang="zh-CN" smtClean="0"/>
              <a:pPr>
                <a:defRPr/>
              </a:pPr>
              <a:t>13</a:t>
            </a:fld>
            <a:endParaRPr lang="en-US" altLang="zh-CN"/>
          </a:p>
        </p:txBody>
      </p:sp>
    </p:spTree>
    <p:extLst>
      <p:ext uri="{BB962C8B-B14F-4D97-AF65-F5344CB8AC3E}">
        <p14:creationId xmlns:p14="http://schemas.microsoft.com/office/powerpoint/2010/main" val="807077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ine 6"/>
          <p:cNvSpPr>
            <a:spLocks noChangeShapeType="1"/>
          </p:cNvSpPr>
          <p:nvPr/>
        </p:nvSpPr>
        <p:spPr bwMode="auto">
          <a:xfrm flipH="1" flipV="1">
            <a:off x="4332950" y="4866198"/>
            <a:ext cx="379568" cy="13876"/>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fontAlgn="auto">
              <a:spcBef>
                <a:spcPts val="0"/>
              </a:spcBef>
              <a:spcAft>
                <a:spcPts val="0"/>
              </a:spcAft>
              <a:defRPr/>
            </a:pPr>
            <a:endParaRPr lang="zh-CN" altLang="en-US" sz="2200">
              <a:latin typeface="+mn-lt"/>
              <a:ea typeface="+mn-ea"/>
            </a:endParaRPr>
          </a:p>
        </p:txBody>
      </p:sp>
      <p:sp>
        <p:nvSpPr>
          <p:cNvPr id="2" name="Line 2"/>
          <p:cNvSpPr>
            <a:spLocks noChangeShapeType="1"/>
          </p:cNvSpPr>
          <p:nvPr/>
        </p:nvSpPr>
        <p:spPr bwMode="auto">
          <a:xfrm flipH="1">
            <a:off x="1645785" y="3523099"/>
            <a:ext cx="323850" cy="0"/>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fontAlgn="auto">
              <a:spcBef>
                <a:spcPts val="0"/>
              </a:spcBef>
              <a:spcAft>
                <a:spcPts val="0"/>
              </a:spcAft>
              <a:defRPr/>
            </a:pPr>
            <a:endParaRPr lang="zh-CN" altLang="en-US" sz="2200">
              <a:latin typeface="+mn-lt"/>
              <a:ea typeface="+mn-ea"/>
            </a:endParaRPr>
          </a:p>
        </p:txBody>
      </p:sp>
      <p:sp>
        <p:nvSpPr>
          <p:cNvPr id="4" name="Freeform 4"/>
          <p:cNvSpPr>
            <a:spLocks/>
          </p:cNvSpPr>
          <p:nvPr/>
        </p:nvSpPr>
        <p:spPr bwMode="auto">
          <a:xfrm>
            <a:off x="1969636" y="2265799"/>
            <a:ext cx="360040" cy="2614275"/>
          </a:xfrm>
          <a:custGeom>
            <a:avLst/>
            <a:gdLst/>
            <a:ahLst/>
            <a:cxnLst>
              <a:cxn ang="0">
                <a:pos x="324" y="0"/>
              </a:cxn>
              <a:cxn ang="0">
                <a:pos x="0" y="0"/>
              </a:cxn>
              <a:cxn ang="0">
                <a:pos x="0" y="1780"/>
              </a:cxn>
              <a:cxn ang="0">
                <a:pos x="314" y="1780"/>
              </a:cxn>
            </a:cxnLst>
            <a:rect l="0" t="0" r="r" b="b"/>
            <a:pathLst>
              <a:path w="325" h="1781">
                <a:moveTo>
                  <a:pt x="324" y="0"/>
                </a:moveTo>
                <a:lnTo>
                  <a:pt x="0" y="0"/>
                </a:lnTo>
                <a:lnTo>
                  <a:pt x="0" y="1780"/>
                </a:lnTo>
                <a:lnTo>
                  <a:pt x="314" y="1780"/>
                </a:lnTo>
              </a:path>
            </a:pathLst>
          </a:custGeom>
          <a:noFill/>
          <a:ln w="19050" cap="flat" cmpd="sng">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sz="2200"/>
          </a:p>
        </p:txBody>
      </p:sp>
      <p:sp>
        <p:nvSpPr>
          <p:cNvPr id="6" name="Line 6"/>
          <p:cNvSpPr>
            <a:spLocks noChangeShapeType="1"/>
          </p:cNvSpPr>
          <p:nvPr/>
        </p:nvSpPr>
        <p:spPr bwMode="auto">
          <a:xfrm flipH="1">
            <a:off x="6534702" y="3538972"/>
            <a:ext cx="657225" cy="0"/>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fontAlgn="auto">
              <a:spcBef>
                <a:spcPts val="0"/>
              </a:spcBef>
              <a:spcAft>
                <a:spcPts val="0"/>
              </a:spcAft>
              <a:defRPr/>
            </a:pPr>
            <a:endParaRPr lang="zh-CN" altLang="en-US" sz="2200">
              <a:latin typeface="+mn-lt"/>
              <a:ea typeface="+mn-ea"/>
            </a:endParaRPr>
          </a:p>
        </p:txBody>
      </p:sp>
      <p:sp>
        <p:nvSpPr>
          <p:cNvPr id="7" name="Freeform 7"/>
          <p:cNvSpPr>
            <a:spLocks/>
          </p:cNvSpPr>
          <p:nvPr/>
        </p:nvSpPr>
        <p:spPr bwMode="auto">
          <a:xfrm>
            <a:off x="4716016" y="4301080"/>
            <a:ext cx="464554" cy="1216151"/>
          </a:xfrm>
          <a:custGeom>
            <a:avLst/>
            <a:gdLst/>
            <a:ahLst/>
            <a:cxnLst>
              <a:cxn ang="0">
                <a:pos x="228" y="0"/>
              </a:cxn>
              <a:cxn ang="0">
                <a:pos x="0" y="0"/>
              </a:cxn>
              <a:cxn ang="0">
                <a:pos x="0" y="1176"/>
              </a:cxn>
              <a:cxn ang="0">
                <a:pos x="221" y="1176"/>
              </a:cxn>
            </a:cxnLst>
            <a:rect l="0" t="0" r="r" b="b"/>
            <a:pathLst>
              <a:path w="229" h="1177">
                <a:moveTo>
                  <a:pt x="228" y="0"/>
                </a:moveTo>
                <a:lnTo>
                  <a:pt x="0" y="0"/>
                </a:lnTo>
                <a:lnTo>
                  <a:pt x="0" y="1176"/>
                </a:lnTo>
                <a:lnTo>
                  <a:pt x="221" y="1176"/>
                </a:lnTo>
              </a:path>
            </a:pathLst>
          </a:custGeom>
          <a:noFill/>
          <a:ln w="19050" cap="flat" cmpd="sng">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sz="2200"/>
          </a:p>
        </p:txBody>
      </p:sp>
      <p:sp>
        <p:nvSpPr>
          <p:cNvPr id="11" name="AutoShape 13"/>
          <p:cNvSpPr>
            <a:spLocks noChangeArrowheads="1"/>
          </p:cNvSpPr>
          <p:nvPr/>
        </p:nvSpPr>
        <p:spPr bwMode="auto">
          <a:xfrm>
            <a:off x="5198900" y="5168106"/>
            <a:ext cx="3441552" cy="565150"/>
          </a:xfrm>
          <a:prstGeom prst="roundRect">
            <a:avLst>
              <a:gd name="adj" fmla="val 9028"/>
            </a:avLst>
          </a:prstGeom>
          <a:solidFill>
            <a:srgbClr val="04AEDA"/>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pic>
        <p:nvPicPr>
          <p:cNvPr id="13" name="Picture 15"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689" y="3469122"/>
            <a:ext cx="16033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7"/>
          <p:cNvSpPr>
            <a:spLocks noChangeArrowheads="1"/>
          </p:cNvSpPr>
          <p:nvPr/>
        </p:nvSpPr>
        <p:spPr bwMode="auto">
          <a:xfrm>
            <a:off x="5184068" y="4087986"/>
            <a:ext cx="3456384" cy="565150"/>
          </a:xfrm>
          <a:prstGeom prst="roundRect">
            <a:avLst>
              <a:gd name="adj" fmla="val 9028"/>
            </a:avLst>
          </a:prstGeom>
          <a:solidFill>
            <a:srgbClr val="0DB1DB"/>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pic>
        <p:nvPicPr>
          <p:cNvPr id="16" name="Picture 19"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689" y="2527093"/>
            <a:ext cx="16033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30"/>
          <p:cNvSpPr>
            <a:spLocks noChangeArrowheads="1"/>
          </p:cNvSpPr>
          <p:nvPr/>
        </p:nvSpPr>
        <p:spPr bwMode="auto">
          <a:xfrm>
            <a:off x="5544108" y="4194951"/>
            <a:ext cx="1692771"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200" dirty="0" smtClean="0">
                <a:solidFill>
                  <a:schemeClr val="bg1"/>
                </a:solidFill>
                <a:ea typeface="微软雅黑" panose="020B0503020204020204" pitchFamily="34" charset="-122"/>
              </a:rPr>
              <a:t>热解特性研究</a:t>
            </a:r>
            <a:endParaRPr lang="en-US" altLang="ko-KR" sz="2200" dirty="0">
              <a:solidFill>
                <a:schemeClr val="bg1"/>
              </a:solidFill>
              <a:ea typeface="微软雅黑" panose="020B0503020204020204" pitchFamily="34" charset="-122"/>
            </a:endParaRPr>
          </a:p>
        </p:txBody>
      </p:sp>
      <p:sp>
        <p:nvSpPr>
          <p:cNvPr id="27" name="Rectangle 32"/>
          <p:cNvSpPr>
            <a:spLocks noChangeArrowheads="1"/>
          </p:cNvSpPr>
          <p:nvPr/>
        </p:nvSpPr>
        <p:spPr bwMode="auto">
          <a:xfrm>
            <a:off x="5508104" y="5265204"/>
            <a:ext cx="112851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200" dirty="0" smtClean="0">
                <a:solidFill>
                  <a:schemeClr val="bg1"/>
                </a:solidFill>
                <a:ea typeface="微软雅黑" panose="020B0503020204020204" pitchFamily="34" charset="-122"/>
              </a:rPr>
              <a:t>铬的回收</a:t>
            </a:r>
            <a:endParaRPr lang="en-US" altLang="ko-KR" sz="2200" dirty="0">
              <a:solidFill>
                <a:schemeClr val="bg1"/>
              </a:solidFill>
              <a:ea typeface="微软雅黑" panose="020B0503020204020204" pitchFamily="34" charset="-122"/>
            </a:endParaRPr>
          </a:p>
        </p:txBody>
      </p:sp>
      <p:grpSp>
        <p:nvGrpSpPr>
          <p:cNvPr id="9" name="组合 8"/>
          <p:cNvGrpSpPr/>
          <p:nvPr/>
        </p:nvGrpSpPr>
        <p:grpSpPr>
          <a:xfrm>
            <a:off x="2283006" y="2148577"/>
            <a:ext cx="2233303" cy="571257"/>
            <a:chOff x="2788284" y="2148067"/>
            <a:chExt cx="2233303" cy="571257"/>
          </a:xfrm>
        </p:grpSpPr>
        <p:sp>
          <p:nvSpPr>
            <p:cNvPr id="39" name="AutoShape 21"/>
            <p:cNvSpPr>
              <a:spLocks noChangeArrowheads="1"/>
            </p:cNvSpPr>
            <p:nvPr/>
          </p:nvSpPr>
          <p:spPr bwMode="auto">
            <a:xfrm>
              <a:off x="2788284" y="2148067"/>
              <a:ext cx="2233303" cy="571257"/>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sp>
          <p:nvSpPr>
            <p:cNvPr id="33" name="Rectangle 36"/>
            <p:cNvSpPr>
              <a:spLocks noChangeArrowheads="1"/>
            </p:cNvSpPr>
            <p:nvPr/>
          </p:nvSpPr>
          <p:spPr bwMode="auto">
            <a:xfrm>
              <a:off x="2976656" y="2228860"/>
              <a:ext cx="112851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zh-CN" altLang="en-US" sz="2200" dirty="0" smtClean="0">
                  <a:solidFill>
                    <a:schemeClr val="bg1"/>
                  </a:solidFill>
                  <a:ea typeface="微软雅黑" panose="020B0503020204020204" pitchFamily="34" charset="-122"/>
                </a:rPr>
                <a:t>吸附</a:t>
              </a:r>
              <a:r>
                <a:rPr lang="zh-CN" altLang="en-US" sz="2200" dirty="0">
                  <a:solidFill>
                    <a:schemeClr val="bg1"/>
                  </a:solidFill>
                  <a:ea typeface="微软雅黑" panose="020B0503020204020204" pitchFamily="34" charset="-122"/>
                </a:rPr>
                <a:t>研究</a:t>
              </a:r>
              <a:endParaRPr lang="en-US" altLang="zh-CN" sz="2200" dirty="0" smtClean="0">
                <a:solidFill>
                  <a:schemeClr val="bg1"/>
                </a:solidFill>
                <a:ea typeface="微软雅黑" panose="020B0503020204020204" pitchFamily="34" charset="-122"/>
              </a:endParaRPr>
            </a:p>
          </p:txBody>
        </p:sp>
      </p:grpSp>
      <p:grpSp>
        <p:nvGrpSpPr>
          <p:cNvPr id="38" name="组合 37"/>
          <p:cNvGrpSpPr/>
          <p:nvPr/>
        </p:nvGrpSpPr>
        <p:grpSpPr>
          <a:xfrm>
            <a:off x="2283005" y="4604260"/>
            <a:ext cx="2312173" cy="523875"/>
            <a:chOff x="2790545" y="2197418"/>
            <a:chExt cx="2312173" cy="523875"/>
          </a:xfrm>
        </p:grpSpPr>
        <p:sp>
          <p:nvSpPr>
            <p:cNvPr id="40" name="AutoShape 21"/>
            <p:cNvSpPr>
              <a:spLocks noChangeArrowheads="1"/>
            </p:cNvSpPr>
            <p:nvPr/>
          </p:nvSpPr>
          <p:spPr bwMode="auto">
            <a:xfrm>
              <a:off x="2790545" y="2197418"/>
              <a:ext cx="2312173" cy="523875"/>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sp>
          <p:nvSpPr>
            <p:cNvPr id="41" name="Rectangle 36"/>
            <p:cNvSpPr>
              <a:spLocks noChangeArrowheads="1"/>
            </p:cNvSpPr>
            <p:nvPr/>
          </p:nvSpPr>
          <p:spPr bwMode="auto">
            <a:xfrm>
              <a:off x="2959180" y="2274689"/>
              <a:ext cx="19749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zh-CN" altLang="en-US" sz="2200" dirty="0" smtClean="0">
                  <a:solidFill>
                    <a:schemeClr val="bg1"/>
                  </a:solidFill>
                  <a:ea typeface="微软雅黑" panose="020B0503020204020204" pitchFamily="34" charset="-122"/>
                </a:rPr>
                <a:t>吸附剂的再处理</a:t>
              </a:r>
              <a:endParaRPr lang="en-US" altLang="zh-CN" sz="2200" dirty="0" smtClean="0">
                <a:solidFill>
                  <a:schemeClr val="bg1"/>
                </a:solidFill>
                <a:ea typeface="微软雅黑" panose="020B0503020204020204" pitchFamily="34" charset="-122"/>
              </a:endParaRPr>
            </a:p>
          </p:txBody>
        </p:sp>
      </p:grpSp>
      <p:grpSp>
        <p:nvGrpSpPr>
          <p:cNvPr id="42" name="组合 41"/>
          <p:cNvGrpSpPr/>
          <p:nvPr/>
        </p:nvGrpSpPr>
        <p:grpSpPr>
          <a:xfrm>
            <a:off x="204130" y="3201359"/>
            <a:ext cx="1559558" cy="551677"/>
            <a:chOff x="2939857" y="1935480"/>
            <a:chExt cx="2136775" cy="750554"/>
          </a:xfrm>
        </p:grpSpPr>
        <p:sp>
          <p:nvSpPr>
            <p:cNvPr id="43" name="AutoShape 21"/>
            <p:cNvSpPr>
              <a:spLocks noChangeArrowheads="1"/>
            </p:cNvSpPr>
            <p:nvPr/>
          </p:nvSpPr>
          <p:spPr bwMode="auto">
            <a:xfrm>
              <a:off x="2939857" y="1935480"/>
              <a:ext cx="2136775" cy="750554"/>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sp>
          <p:nvSpPr>
            <p:cNvPr id="44" name="Rectangle 36"/>
            <p:cNvSpPr>
              <a:spLocks noChangeArrowheads="1"/>
            </p:cNvSpPr>
            <p:nvPr/>
          </p:nvSpPr>
          <p:spPr bwMode="auto">
            <a:xfrm>
              <a:off x="3137176" y="2070387"/>
              <a:ext cx="1546195" cy="460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200" dirty="0" smtClean="0">
                  <a:solidFill>
                    <a:schemeClr val="bg1"/>
                  </a:solidFill>
                  <a:ea typeface="微软雅黑" panose="020B0503020204020204" pitchFamily="34" charset="-122"/>
                </a:rPr>
                <a:t>内容体系</a:t>
              </a:r>
              <a:endParaRPr lang="zh-CN" altLang="en-US" sz="2200" dirty="0">
                <a:solidFill>
                  <a:schemeClr val="bg1"/>
                </a:solidFill>
                <a:ea typeface="微软雅黑" panose="020B0503020204020204" pitchFamily="34" charset="-122"/>
              </a:endParaRPr>
            </a:p>
          </p:txBody>
        </p:sp>
      </p:grpSp>
      <p:sp>
        <p:nvSpPr>
          <p:cNvPr id="46" name="Line 6"/>
          <p:cNvSpPr>
            <a:spLocks noChangeShapeType="1"/>
          </p:cNvSpPr>
          <p:nvPr/>
        </p:nvSpPr>
        <p:spPr bwMode="auto">
          <a:xfrm flipH="1">
            <a:off x="4490839" y="2420826"/>
            <a:ext cx="657225" cy="0"/>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fontAlgn="auto">
              <a:spcBef>
                <a:spcPts val="0"/>
              </a:spcBef>
              <a:spcAft>
                <a:spcPts val="0"/>
              </a:spcAft>
              <a:defRPr/>
            </a:pPr>
            <a:endParaRPr lang="zh-CN" altLang="en-US" sz="2200">
              <a:latin typeface="+mn-lt"/>
              <a:ea typeface="+mn-ea"/>
            </a:endParaRPr>
          </a:p>
        </p:txBody>
      </p:sp>
      <p:sp>
        <p:nvSpPr>
          <p:cNvPr id="47" name="Freeform 7"/>
          <p:cNvSpPr>
            <a:spLocks/>
          </p:cNvSpPr>
          <p:nvPr/>
        </p:nvSpPr>
        <p:spPr bwMode="auto">
          <a:xfrm>
            <a:off x="4661565" y="1534776"/>
            <a:ext cx="486499" cy="1765743"/>
          </a:xfrm>
          <a:custGeom>
            <a:avLst/>
            <a:gdLst/>
            <a:ahLst/>
            <a:cxnLst>
              <a:cxn ang="0">
                <a:pos x="228" y="0"/>
              </a:cxn>
              <a:cxn ang="0">
                <a:pos x="0" y="0"/>
              </a:cxn>
              <a:cxn ang="0">
                <a:pos x="0" y="1176"/>
              </a:cxn>
              <a:cxn ang="0">
                <a:pos x="221" y="1176"/>
              </a:cxn>
            </a:cxnLst>
            <a:rect l="0" t="0" r="r" b="b"/>
            <a:pathLst>
              <a:path w="229" h="1177">
                <a:moveTo>
                  <a:pt x="228" y="0"/>
                </a:moveTo>
                <a:lnTo>
                  <a:pt x="0" y="0"/>
                </a:lnTo>
                <a:lnTo>
                  <a:pt x="0" y="1176"/>
                </a:lnTo>
                <a:lnTo>
                  <a:pt x="221" y="1176"/>
                </a:lnTo>
              </a:path>
            </a:pathLst>
          </a:custGeom>
          <a:noFill/>
          <a:ln w="19050" cap="flat" cmpd="sng">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sz="2200"/>
          </a:p>
        </p:txBody>
      </p:sp>
      <p:sp>
        <p:nvSpPr>
          <p:cNvPr id="48" name="AutoShape 9"/>
          <p:cNvSpPr>
            <a:spLocks noChangeArrowheads="1"/>
          </p:cNvSpPr>
          <p:nvPr/>
        </p:nvSpPr>
        <p:spPr bwMode="auto">
          <a:xfrm>
            <a:off x="5162896" y="3011907"/>
            <a:ext cx="3477556" cy="565150"/>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pic>
        <p:nvPicPr>
          <p:cNvPr id="49" name="Picture 11"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578" y="3267282"/>
            <a:ext cx="16033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3"/>
          <p:cNvSpPr>
            <a:spLocks noChangeArrowheads="1"/>
          </p:cNvSpPr>
          <p:nvPr/>
        </p:nvSpPr>
        <p:spPr bwMode="auto">
          <a:xfrm>
            <a:off x="5162896" y="2107766"/>
            <a:ext cx="3477556" cy="565150"/>
          </a:xfrm>
          <a:prstGeom prst="roundRect">
            <a:avLst>
              <a:gd name="adj" fmla="val 9028"/>
            </a:avLst>
          </a:prstGeom>
          <a:solidFill>
            <a:srgbClr val="04AEDA"/>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pic>
        <p:nvPicPr>
          <p:cNvPr id="51" name="Picture 15"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578" y="2348880"/>
            <a:ext cx="16033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AutoShape 17"/>
          <p:cNvSpPr>
            <a:spLocks noChangeArrowheads="1"/>
          </p:cNvSpPr>
          <p:nvPr/>
        </p:nvSpPr>
        <p:spPr bwMode="auto">
          <a:xfrm>
            <a:off x="5126892" y="1318876"/>
            <a:ext cx="3513560" cy="565150"/>
          </a:xfrm>
          <a:prstGeom prst="roundRect">
            <a:avLst>
              <a:gd name="adj" fmla="val 9028"/>
            </a:avLst>
          </a:prstGeom>
          <a:solidFill>
            <a:srgbClr val="0DB1DB"/>
          </a:solidFill>
          <a:ln>
            <a:noFill/>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2200" b="1">
              <a:solidFill>
                <a:srgbClr val="FFFF00"/>
              </a:solidFill>
              <a:latin typeface="Times New Roman" panose="02020603050405020304" pitchFamily="18" charset="0"/>
            </a:endParaRPr>
          </a:p>
        </p:txBody>
      </p:sp>
      <p:pic>
        <p:nvPicPr>
          <p:cNvPr id="53" name="Picture 19"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578" y="1484784"/>
            <a:ext cx="16033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30"/>
          <p:cNvSpPr>
            <a:spLocks noChangeArrowheads="1"/>
          </p:cNvSpPr>
          <p:nvPr/>
        </p:nvSpPr>
        <p:spPr bwMode="auto">
          <a:xfrm>
            <a:off x="5458159" y="1423690"/>
            <a:ext cx="2257028"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200" dirty="0" smtClean="0">
                <a:solidFill>
                  <a:schemeClr val="bg1"/>
                </a:solidFill>
                <a:ea typeface="微软雅黑" panose="020B0503020204020204" pitchFamily="34" charset="-122"/>
              </a:rPr>
              <a:t>探索最优吸附条件</a:t>
            </a:r>
            <a:endParaRPr lang="zh-CN" altLang="en-US" sz="2200" dirty="0">
              <a:solidFill>
                <a:schemeClr val="bg1"/>
              </a:solidFill>
              <a:ea typeface="微软雅黑" panose="020B0503020204020204" pitchFamily="34" charset="-122"/>
            </a:endParaRPr>
          </a:p>
        </p:txBody>
      </p:sp>
      <p:sp>
        <p:nvSpPr>
          <p:cNvPr id="55" name="Rectangle 31"/>
          <p:cNvSpPr>
            <a:spLocks noChangeArrowheads="1"/>
          </p:cNvSpPr>
          <p:nvPr/>
        </p:nvSpPr>
        <p:spPr bwMode="auto">
          <a:xfrm>
            <a:off x="5456785" y="2231591"/>
            <a:ext cx="255518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200" dirty="0">
                <a:solidFill>
                  <a:schemeClr val="bg1"/>
                </a:solidFill>
                <a:ea typeface="微软雅黑" panose="020B0503020204020204" pitchFamily="34" charset="-122"/>
              </a:rPr>
              <a:t>吸附</a:t>
            </a:r>
            <a:r>
              <a:rPr lang="zh-CN" altLang="en-US" sz="2200" dirty="0" smtClean="0">
                <a:solidFill>
                  <a:schemeClr val="bg1"/>
                </a:solidFill>
                <a:ea typeface="微软雅黑" panose="020B0503020204020204" pitchFamily="34" charset="-122"/>
              </a:rPr>
              <a:t>中</a:t>
            </a:r>
            <a:r>
              <a:rPr lang="en-US" altLang="zh-CN" sz="2200" dirty="0" smtClean="0">
                <a:solidFill>
                  <a:schemeClr val="bg1"/>
                </a:solidFill>
                <a:ea typeface="微软雅黑" panose="020B0503020204020204" pitchFamily="34" charset="-122"/>
              </a:rPr>
              <a:t>Cr</a:t>
            </a:r>
            <a:r>
              <a:rPr lang="zh-CN" altLang="en-US" sz="2200" dirty="0" smtClean="0">
                <a:solidFill>
                  <a:schemeClr val="bg1"/>
                </a:solidFill>
                <a:ea typeface="微软雅黑" panose="020B0503020204020204" pitchFamily="34" charset="-122"/>
              </a:rPr>
              <a:t>的价态变化</a:t>
            </a:r>
            <a:endParaRPr lang="en-US" altLang="ko-KR" sz="2200" dirty="0">
              <a:solidFill>
                <a:schemeClr val="bg1"/>
              </a:solidFill>
              <a:ea typeface="微软雅黑" panose="020B0503020204020204" pitchFamily="34" charset="-122"/>
            </a:endParaRPr>
          </a:p>
        </p:txBody>
      </p:sp>
      <p:sp>
        <p:nvSpPr>
          <p:cNvPr id="56" name="Rectangle 32"/>
          <p:cNvSpPr>
            <a:spLocks noChangeArrowheads="1"/>
          </p:cNvSpPr>
          <p:nvPr/>
        </p:nvSpPr>
        <p:spPr bwMode="auto">
          <a:xfrm>
            <a:off x="5400092" y="3131676"/>
            <a:ext cx="310341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200" dirty="0" smtClean="0">
                <a:solidFill>
                  <a:schemeClr val="bg1"/>
                </a:solidFill>
                <a:ea typeface="微软雅黑" panose="020B0503020204020204" pitchFamily="34" charset="-122"/>
              </a:rPr>
              <a:t>吸附中</a:t>
            </a:r>
            <a:r>
              <a:rPr lang="zh-CN" altLang="en-US" sz="2200" dirty="0">
                <a:solidFill>
                  <a:schemeClr val="bg1"/>
                </a:solidFill>
                <a:ea typeface="微软雅黑" panose="020B0503020204020204" pitchFamily="34" charset="-122"/>
              </a:rPr>
              <a:t>吸附剂</a:t>
            </a:r>
            <a:r>
              <a:rPr lang="zh-CN" altLang="en-US" sz="2200" dirty="0" smtClean="0">
                <a:solidFill>
                  <a:schemeClr val="bg1"/>
                </a:solidFill>
                <a:ea typeface="微软雅黑" panose="020B0503020204020204" pitchFamily="34" charset="-122"/>
              </a:rPr>
              <a:t>结构的变化</a:t>
            </a:r>
            <a:endParaRPr lang="en-US" altLang="ko-KR" sz="2200" dirty="0">
              <a:solidFill>
                <a:schemeClr val="bg1"/>
              </a:solidFill>
              <a:ea typeface="微软雅黑" panose="020B0503020204020204" pitchFamily="34" charset="-122"/>
            </a:endParaRPr>
          </a:p>
        </p:txBody>
      </p:sp>
      <p:pic>
        <p:nvPicPr>
          <p:cNvPr id="58" name="Picture 15"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5438428"/>
            <a:ext cx="16033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 descr="s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221088"/>
            <a:ext cx="160338"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接连接符 44"/>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0"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1"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latin typeface="微软雅黑" panose="020B0503020204020204" pitchFamily="34" charset="-122"/>
                <a:ea typeface="微软雅黑" panose="020B0503020204020204" pitchFamily="34" charset="-122"/>
              </a:rPr>
              <a:t>研究内容</a:t>
            </a:r>
            <a:endParaRPr lang="en-US" altLang="zh-CN" sz="2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14</a:t>
            </a:fld>
            <a:endParaRPr lang="en-US" altLang="zh-CN"/>
          </a:p>
        </p:txBody>
      </p:sp>
    </p:spTree>
    <p:extLst>
      <p:ext uri="{BB962C8B-B14F-4D97-AF65-F5344CB8AC3E}">
        <p14:creationId xmlns:p14="http://schemas.microsoft.com/office/powerpoint/2010/main" val="3791224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665654" y="771551"/>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 name="矩形 32"/>
          <p:cNvSpPr/>
          <p:nvPr/>
        </p:nvSpPr>
        <p:spPr>
          <a:xfrm>
            <a:off x="5602232"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4" name="矩形 33"/>
          <p:cNvSpPr/>
          <p:nvPr/>
        </p:nvSpPr>
        <p:spPr>
          <a:xfrm>
            <a:off x="5835440"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5" name="矩形 34"/>
          <p:cNvSpPr/>
          <p:nvPr/>
        </p:nvSpPr>
        <p:spPr>
          <a:xfrm>
            <a:off x="6068648"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6" name="矩形 35"/>
          <p:cNvSpPr/>
          <p:nvPr/>
        </p:nvSpPr>
        <p:spPr>
          <a:xfrm>
            <a:off x="6301856"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景</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7" name="矩形 36"/>
          <p:cNvSpPr/>
          <p:nvPr/>
        </p:nvSpPr>
        <p:spPr>
          <a:xfrm>
            <a:off x="6535064"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9" name="矩形 38"/>
          <p:cNvSpPr/>
          <p:nvPr/>
        </p:nvSpPr>
        <p:spPr>
          <a:xfrm>
            <a:off x="5347644" y="771550"/>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0" name="矩形 39"/>
          <p:cNvSpPr/>
          <p:nvPr/>
        </p:nvSpPr>
        <p:spPr>
          <a:xfrm>
            <a:off x="4665654" y="1419623"/>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1" name="矩形 40"/>
          <p:cNvSpPr/>
          <p:nvPr/>
        </p:nvSpPr>
        <p:spPr>
          <a:xfrm>
            <a:off x="5602232"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p>
        </p:txBody>
      </p:sp>
      <p:sp>
        <p:nvSpPr>
          <p:cNvPr id="42" name="矩形 41"/>
          <p:cNvSpPr/>
          <p:nvPr/>
        </p:nvSpPr>
        <p:spPr>
          <a:xfrm>
            <a:off x="5835440"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43" name="矩形 42"/>
          <p:cNvSpPr/>
          <p:nvPr/>
        </p:nvSpPr>
        <p:spPr>
          <a:xfrm>
            <a:off x="6068648"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现</a:t>
            </a:r>
          </a:p>
        </p:txBody>
      </p:sp>
      <p:sp>
        <p:nvSpPr>
          <p:cNvPr id="44" name="矩形 43"/>
          <p:cNvSpPr/>
          <p:nvPr/>
        </p:nvSpPr>
        <p:spPr>
          <a:xfrm>
            <a:off x="6301856"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状</a:t>
            </a:r>
          </a:p>
        </p:txBody>
      </p:sp>
      <p:sp>
        <p:nvSpPr>
          <p:cNvPr id="45" name="矩形 44"/>
          <p:cNvSpPr/>
          <p:nvPr/>
        </p:nvSpPr>
        <p:spPr>
          <a:xfrm>
            <a:off x="6535064"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7" name="矩形 46"/>
          <p:cNvSpPr/>
          <p:nvPr/>
        </p:nvSpPr>
        <p:spPr>
          <a:xfrm>
            <a:off x="5347644" y="1419622"/>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8" name="矩形 47"/>
          <p:cNvSpPr/>
          <p:nvPr/>
        </p:nvSpPr>
        <p:spPr>
          <a:xfrm>
            <a:off x="4665654" y="2067695"/>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9" name="矩形 48"/>
          <p:cNvSpPr/>
          <p:nvPr/>
        </p:nvSpPr>
        <p:spPr>
          <a:xfrm>
            <a:off x="5602232"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0" name="矩形 49"/>
          <p:cNvSpPr/>
          <p:nvPr/>
        </p:nvSpPr>
        <p:spPr>
          <a:xfrm>
            <a:off x="5835440"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51" name="矩形 50"/>
          <p:cNvSpPr/>
          <p:nvPr/>
        </p:nvSpPr>
        <p:spPr>
          <a:xfrm>
            <a:off x="6068648"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内</a:t>
            </a:r>
          </a:p>
        </p:txBody>
      </p:sp>
      <p:sp>
        <p:nvSpPr>
          <p:cNvPr id="52" name="矩形 51"/>
          <p:cNvSpPr/>
          <p:nvPr/>
        </p:nvSpPr>
        <p:spPr>
          <a:xfrm>
            <a:off x="6301856"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容</a:t>
            </a:r>
          </a:p>
        </p:txBody>
      </p:sp>
      <p:sp>
        <p:nvSpPr>
          <p:cNvPr id="53" name="矩形 52"/>
          <p:cNvSpPr/>
          <p:nvPr/>
        </p:nvSpPr>
        <p:spPr>
          <a:xfrm>
            <a:off x="6535064"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5" name="矩形 54"/>
          <p:cNvSpPr/>
          <p:nvPr/>
        </p:nvSpPr>
        <p:spPr>
          <a:xfrm>
            <a:off x="5347644" y="2067694"/>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15</a:t>
            </a:fld>
            <a:endParaRPr lang="en-US" altLang="zh-CN"/>
          </a:p>
        </p:txBody>
      </p:sp>
      <p:sp>
        <p:nvSpPr>
          <p:cNvPr id="26" name="矩形 25"/>
          <p:cNvSpPr/>
          <p:nvPr/>
        </p:nvSpPr>
        <p:spPr>
          <a:xfrm>
            <a:off x="4680012" y="2746060"/>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7" name="矩形 26"/>
          <p:cNvSpPr/>
          <p:nvPr/>
        </p:nvSpPr>
        <p:spPr>
          <a:xfrm>
            <a:off x="5616590"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 name="矩形 27"/>
          <p:cNvSpPr/>
          <p:nvPr/>
        </p:nvSpPr>
        <p:spPr>
          <a:xfrm>
            <a:off x="5849798"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29" name="矩形 28"/>
          <p:cNvSpPr/>
          <p:nvPr/>
        </p:nvSpPr>
        <p:spPr>
          <a:xfrm>
            <a:off x="6083006"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方</a:t>
            </a:r>
          </a:p>
        </p:txBody>
      </p:sp>
      <p:sp>
        <p:nvSpPr>
          <p:cNvPr id="30" name="矩形 29"/>
          <p:cNvSpPr/>
          <p:nvPr/>
        </p:nvSpPr>
        <p:spPr>
          <a:xfrm>
            <a:off x="6316214"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案</a:t>
            </a:r>
          </a:p>
        </p:txBody>
      </p:sp>
      <p:sp>
        <p:nvSpPr>
          <p:cNvPr id="31" name="矩形 30"/>
          <p:cNvSpPr/>
          <p:nvPr/>
        </p:nvSpPr>
        <p:spPr>
          <a:xfrm>
            <a:off x="6549422"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8" name="矩形 37"/>
          <p:cNvSpPr/>
          <p:nvPr/>
        </p:nvSpPr>
        <p:spPr>
          <a:xfrm>
            <a:off x="5362002" y="2746059"/>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6"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67644" y="1484784"/>
            <a:ext cx="2414563"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033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2507" y="865550"/>
            <a:ext cx="8173929" cy="3067506"/>
          </a:xfrm>
          <a:prstGeom prst="rect">
            <a:avLst/>
          </a:prstGeom>
        </p:spPr>
        <p:txBody>
          <a:bodyPr wrap="square">
            <a:spAutoFit/>
          </a:bodyPr>
          <a:lstStyle/>
          <a:p>
            <a:pPr algn="just">
              <a:lnSpc>
                <a:spcPct val="150000"/>
              </a:lnSpc>
              <a:spcAft>
                <a:spcPts val="360"/>
              </a:spcAft>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吸附研究</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360"/>
              </a:spcAft>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探索最优吸附</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条件：</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360"/>
              </a:spcAft>
            </a:pPr>
            <a:r>
              <a:rPr lang="zh-CN"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采用</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批量实验法和控制变量法，研究</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PH</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、反应时间、反应温度</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煤种</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等物理因素对吸附过程的影响</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360"/>
              </a:spcAft>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吸附</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Cr</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的价态变化和褐煤的结构变化</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360"/>
              </a:spcAft>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主要借助</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XPS</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FTIR</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SS-NMR</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BET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SEM</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TEM</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等测试技术</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latin typeface="微软雅黑" panose="020B0503020204020204" pitchFamily="34" charset="-122"/>
                <a:ea typeface="微软雅黑" panose="020B0503020204020204" pitchFamily="34" charset="-122"/>
              </a:rPr>
              <a:t>研究</a:t>
            </a:r>
            <a:r>
              <a:rPr lang="zh-CN" altLang="en-US" sz="2200" dirty="0">
                <a:latin typeface="微软雅黑" panose="020B0503020204020204" pitchFamily="34" charset="-122"/>
                <a:ea typeface="微软雅黑" panose="020B0503020204020204" pitchFamily="34" charset="-122"/>
              </a:rPr>
              <a:t>方案</a:t>
            </a:r>
            <a:endParaRPr lang="en-US" altLang="zh-CN" sz="2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060549" y="4429717"/>
            <a:ext cx="2152479" cy="160672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1493" y="4413108"/>
            <a:ext cx="2208246" cy="165618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5275" y="4195554"/>
            <a:ext cx="2203169" cy="200575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9752" y="4126342"/>
            <a:ext cx="1548172" cy="2182978"/>
          </a:xfrm>
          <a:prstGeom prst="rect">
            <a:avLst/>
          </a:prstGeom>
        </p:spPr>
      </p:pic>
      <p:sp>
        <p:nvSpPr>
          <p:cNvPr id="10" name="灯片编号占位符 9"/>
          <p:cNvSpPr>
            <a:spLocks noGrp="1"/>
          </p:cNvSpPr>
          <p:nvPr>
            <p:ph type="sldNum" sz="quarter" idx="12"/>
          </p:nvPr>
        </p:nvSpPr>
        <p:spPr/>
        <p:txBody>
          <a:bodyPr/>
          <a:lstStyle/>
          <a:p>
            <a:pPr>
              <a:defRPr/>
            </a:pPr>
            <a:fld id="{41DB3E6D-7EFF-48E7-9908-5CE18D8496E3}" type="slidenum">
              <a:rPr lang="en-US" altLang="zh-CN" smtClean="0"/>
              <a:pPr>
                <a:defRPr/>
              </a:pPr>
              <a:t>16</a:t>
            </a:fld>
            <a:endParaRPr lang="en-US" altLang="zh-CN"/>
          </a:p>
        </p:txBody>
      </p:sp>
    </p:spTree>
    <p:extLst>
      <p:ext uri="{BB962C8B-B14F-4D97-AF65-F5344CB8AC3E}">
        <p14:creationId xmlns:p14="http://schemas.microsoft.com/office/powerpoint/2010/main" val="3548594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2763" y="965200"/>
            <a:ext cx="8173929" cy="3021340"/>
          </a:xfrm>
          <a:prstGeom prst="rect">
            <a:avLst/>
          </a:prstGeom>
        </p:spPr>
        <p:txBody>
          <a:bodyPr wrap="square">
            <a:spAutoFit/>
          </a:bodyPr>
          <a:lstStyle/>
          <a:p>
            <a:pPr algn="just">
              <a:lnSpc>
                <a:spcPct val="150000"/>
              </a:lnSpc>
              <a:spcAft>
                <a:spcPts val="360"/>
              </a:spcAft>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吸附剂废弃物的再处理</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360"/>
              </a:spcAft>
            </a:pP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采用</a:t>
            </a:r>
            <a:r>
              <a:rPr lang="zh-CN"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热重质谱联用技术（</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TG-MS</a:t>
            </a:r>
            <a:r>
              <a:rPr lang="zh-CN"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000" dirty="0" err="1"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气氛</a:t>
            </a: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CO</a:t>
            </a:r>
            <a:r>
              <a:rPr lang="en-US" altLang="zh-CN" sz="2000"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气氛中，</a:t>
            </a: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含铬</a:t>
            </a: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褐煤</a:t>
            </a:r>
            <a:r>
              <a:rPr lang="zh-CN"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的热解性质进行研究</a:t>
            </a: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lvl="0" algn="just">
              <a:lnSpc>
                <a:spcPct val="150000"/>
              </a:lnSpc>
              <a:spcAft>
                <a:spcPts val="360"/>
              </a:spcAft>
            </a:pP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实时</a:t>
            </a:r>
            <a:r>
              <a:rPr lang="zh-CN"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在线分析主要气体产物的释放特性，确定气体产物的</a:t>
            </a:r>
            <a:r>
              <a:rPr lang="zh-CN"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释放</a:t>
            </a:r>
            <a:r>
              <a:rPr lang="zh-CN" altLang="en-US"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规律</a:t>
            </a:r>
            <a:r>
              <a:rPr lang="en-US" altLang="zh-CN"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lvl="0" algn="just">
              <a:lnSpc>
                <a:spcPct val="150000"/>
              </a:lnSpc>
              <a:spcAft>
                <a:spcPts val="360"/>
              </a:spcAft>
            </a:pPr>
            <a:r>
              <a:rPr lang="zh-CN" altLang="en-US" sz="2000"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探索回收铬的最佳条件</a:t>
            </a:r>
            <a:endParaRPr lang="zh-CN" altLang="zh-CN"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Aft>
                <a:spcPts val="360"/>
              </a:spcAft>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 name="直接连接符 2"/>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latin typeface="微软雅黑" panose="020B0503020204020204" pitchFamily="34" charset="-122"/>
                <a:ea typeface="微软雅黑" panose="020B0503020204020204" pitchFamily="34" charset="-122"/>
              </a:rPr>
              <a:t>研究</a:t>
            </a:r>
            <a:r>
              <a:rPr lang="zh-CN" altLang="en-US" sz="2200" dirty="0">
                <a:latin typeface="微软雅黑" panose="020B0503020204020204" pitchFamily="34" charset="-122"/>
                <a:ea typeface="微软雅黑" panose="020B0503020204020204" pitchFamily="34" charset="-122"/>
              </a:rPr>
              <a:t>方案</a:t>
            </a:r>
            <a:endParaRPr lang="en-US" altLang="zh-CN" sz="2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22" y="3650704"/>
            <a:ext cx="4867275" cy="2514600"/>
          </a:xfrm>
          <a:prstGeom prst="rect">
            <a:avLst/>
          </a:prstGeom>
          <a:ln>
            <a:noFill/>
          </a:ln>
          <a:effectLst>
            <a:outerShdw blurRad="190500" algn="tl" rotWithShape="0">
              <a:srgbClr val="000000">
                <a:alpha val="70000"/>
              </a:srgbClr>
            </a:outerShdw>
          </a:effectLst>
        </p:spPr>
      </p:pic>
      <p:sp>
        <p:nvSpPr>
          <p:cNvPr id="7" name="灯片编号占位符 6"/>
          <p:cNvSpPr>
            <a:spLocks noGrp="1"/>
          </p:cNvSpPr>
          <p:nvPr>
            <p:ph type="sldNum" sz="quarter" idx="12"/>
          </p:nvPr>
        </p:nvSpPr>
        <p:spPr/>
        <p:txBody>
          <a:bodyPr/>
          <a:lstStyle/>
          <a:p>
            <a:pPr>
              <a:defRPr/>
            </a:pPr>
            <a:fld id="{41DB3E6D-7EFF-48E7-9908-5CE18D8496E3}" type="slidenum">
              <a:rPr lang="en-US" altLang="zh-CN" smtClean="0"/>
              <a:pPr>
                <a:defRPr/>
              </a:pPr>
              <a:t>17</a:t>
            </a:fld>
            <a:endParaRPr lang="en-US" altLang="zh-CN"/>
          </a:p>
        </p:txBody>
      </p:sp>
    </p:spTree>
    <p:extLst>
      <p:ext uri="{BB962C8B-B14F-4D97-AF65-F5344CB8AC3E}">
        <p14:creationId xmlns:p14="http://schemas.microsoft.com/office/powerpoint/2010/main" val="355145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665654" y="771551"/>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 name="矩形 32"/>
          <p:cNvSpPr/>
          <p:nvPr/>
        </p:nvSpPr>
        <p:spPr>
          <a:xfrm>
            <a:off x="5602232"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4" name="矩形 33"/>
          <p:cNvSpPr/>
          <p:nvPr/>
        </p:nvSpPr>
        <p:spPr>
          <a:xfrm>
            <a:off x="5835440"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5" name="矩形 34"/>
          <p:cNvSpPr/>
          <p:nvPr/>
        </p:nvSpPr>
        <p:spPr>
          <a:xfrm>
            <a:off x="6068648"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6" name="矩形 35"/>
          <p:cNvSpPr/>
          <p:nvPr/>
        </p:nvSpPr>
        <p:spPr>
          <a:xfrm>
            <a:off x="6301856"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景</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7" name="矩形 36"/>
          <p:cNvSpPr/>
          <p:nvPr/>
        </p:nvSpPr>
        <p:spPr>
          <a:xfrm>
            <a:off x="6535064"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9" name="矩形 38"/>
          <p:cNvSpPr/>
          <p:nvPr/>
        </p:nvSpPr>
        <p:spPr>
          <a:xfrm>
            <a:off x="5347644" y="771550"/>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0" name="矩形 39"/>
          <p:cNvSpPr/>
          <p:nvPr/>
        </p:nvSpPr>
        <p:spPr>
          <a:xfrm>
            <a:off x="4665654" y="1419623"/>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1" name="矩形 40"/>
          <p:cNvSpPr/>
          <p:nvPr/>
        </p:nvSpPr>
        <p:spPr>
          <a:xfrm>
            <a:off x="5602232"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p>
        </p:txBody>
      </p:sp>
      <p:sp>
        <p:nvSpPr>
          <p:cNvPr id="42" name="矩形 41"/>
          <p:cNvSpPr/>
          <p:nvPr/>
        </p:nvSpPr>
        <p:spPr>
          <a:xfrm>
            <a:off x="5835440"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43" name="矩形 42"/>
          <p:cNvSpPr/>
          <p:nvPr/>
        </p:nvSpPr>
        <p:spPr>
          <a:xfrm>
            <a:off x="6068648"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现</a:t>
            </a:r>
          </a:p>
        </p:txBody>
      </p:sp>
      <p:sp>
        <p:nvSpPr>
          <p:cNvPr id="44" name="矩形 43"/>
          <p:cNvSpPr/>
          <p:nvPr/>
        </p:nvSpPr>
        <p:spPr>
          <a:xfrm>
            <a:off x="6301856"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状</a:t>
            </a:r>
          </a:p>
        </p:txBody>
      </p:sp>
      <p:sp>
        <p:nvSpPr>
          <p:cNvPr id="45" name="矩形 44"/>
          <p:cNvSpPr/>
          <p:nvPr/>
        </p:nvSpPr>
        <p:spPr>
          <a:xfrm>
            <a:off x="6535064"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7" name="矩形 46"/>
          <p:cNvSpPr/>
          <p:nvPr/>
        </p:nvSpPr>
        <p:spPr>
          <a:xfrm>
            <a:off x="5347644" y="1419622"/>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8" name="矩形 47"/>
          <p:cNvSpPr/>
          <p:nvPr/>
        </p:nvSpPr>
        <p:spPr>
          <a:xfrm>
            <a:off x="4665654" y="2067695"/>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9" name="矩形 48"/>
          <p:cNvSpPr/>
          <p:nvPr/>
        </p:nvSpPr>
        <p:spPr>
          <a:xfrm>
            <a:off x="5602232"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0" name="矩形 49"/>
          <p:cNvSpPr/>
          <p:nvPr/>
        </p:nvSpPr>
        <p:spPr>
          <a:xfrm>
            <a:off x="5835440"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51" name="矩形 50"/>
          <p:cNvSpPr/>
          <p:nvPr/>
        </p:nvSpPr>
        <p:spPr>
          <a:xfrm>
            <a:off x="6068648"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内</a:t>
            </a:r>
          </a:p>
        </p:txBody>
      </p:sp>
      <p:sp>
        <p:nvSpPr>
          <p:cNvPr id="52" name="矩形 51"/>
          <p:cNvSpPr/>
          <p:nvPr/>
        </p:nvSpPr>
        <p:spPr>
          <a:xfrm>
            <a:off x="6301856"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容</a:t>
            </a:r>
          </a:p>
        </p:txBody>
      </p:sp>
      <p:sp>
        <p:nvSpPr>
          <p:cNvPr id="53" name="矩形 52"/>
          <p:cNvSpPr/>
          <p:nvPr/>
        </p:nvSpPr>
        <p:spPr>
          <a:xfrm>
            <a:off x="6535064"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5" name="矩形 54"/>
          <p:cNvSpPr/>
          <p:nvPr/>
        </p:nvSpPr>
        <p:spPr>
          <a:xfrm>
            <a:off x="5347644" y="2067694"/>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26" name="图片 6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39652" y="1419622"/>
            <a:ext cx="2410549"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4644008" y="2746060"/>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5" name="矩形 24"/>
          <p:cNvSpPr/>
          <p:nvPr/>
        </p:nvSpPr>
        <p:spPr>
          <a:xfrm>
            <a:off x="5580586"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7" name="矩形 26"/>
          <p:cNvSpPr/>
          <p:nvPr/>
        </p:nvSpPr>
        <p:spPr>
          <a:xfrm>
            <a:off x="5813794"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28" name="矩形 27"/>
          <p:cNvSpPr/>
          <p:nvPr/>
        </p:nvSpPr>
        <p:spPr>
          <a:xfrm>
            <a:off x="6047002"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方</a:t>
            </a:r>
          </a:p>
        </p:txBody>
      </p:sp>
      <p:sp>
        <p:nvSpPr>
          <p:cNvPr id="29" name="矩形 28"/>
          <p:cNvSpPr/>
          <p:nvPr/>
        </p:nvSpPr>
        <p:spPr>
          <a:xfrm>
            <a:off x="6280210"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案</a:t>
            </a:r>
          </a:p>
        </p:txBody>
      </p:sp>
      <p:sp>
        <p:nvSpPr>
          <p:cNvPr id="30" name="矩形 29"/>
          <p:cNvSpPr/>
          <p:nvPr/>
        </p:nvSpPr>
        <p:spPr>
          <a:xfrm>
            <a:off x="6513418"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1" name="矩形 30"/>
          <p:cNvSpPr/>
          <p:nvPr/>
        </p:nvSpPr>
        <p:spPr>
          <a:xfrm>
            <a:off x="5325998" y="2746059"/>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18</a:t>
            </a:fld>
            <a:endParaRPr lang="en-US" altLang="zh-CN"/>
          </a:p>
        </p:txBody>
      </p:sp>
      <p:sp>
        <p:nvSpPr>
          <p:cNvPr id="38" name="矩形 37"/>
          <p:cNvSpPr/>
          <p:nvPr/>
        </p:nvSpPr>
        <p:spPr>
          <a:xfrm>
            <a:off x="4644008" y="3394132"/>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6" name="矩形 45"/>
          <p:cNvSpPr/>
          <p:nvPr/>
        </p:nvSpPr>
        <p:spPr>
          <a:xfrm>
            <a:off x="5580586"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4" name="矩形 53"/>
          <p:cNvSpPr/>
          <p:nvPr/>
        </p:nvSpPr>
        <p:spPr>
          <a:xfrm>
            <a:off x="5813794"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56" name="矩形 55"/>
          <p:cNvSpPr/>
          <p:nvPr/>
        </p:nvSpPr>
        <p:spPr>
          <a:xfrm>
            <a:off x="6047002"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结</a:t>
            </a:r>
          </a:p>
        </p:txBody>
      </p:sp>
      <p:sp>
        <p:nvSpPr>
          <p:cNvPr id="57" name="矩形 56"/>
          <p:cNvSpPr/>
          <p:nvPr/>
        </p:nvSpPr>
        <p:spPr>
          <a:xfrm>
            <a:off x="6280210"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果</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8" name="矩形 57"/>
          <p:cNvSpPr/>
          <p:nvPr/>
        </p:nvSpPr>
        <p:spPr>
          <a:xfrm>
            <a:off x="6513418"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9" name="矩形 58"/>
          <p:cNvSpPr/>
          <p:nvPr/>
        </p:nvSpPr>
        <p:spPr>
          <a:xfrm>
            <a:off x="5325998" y="3394131"/>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060302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11" name="TextBox 5"/>
          <p:cNvSpPr txBox="1">
            <a:spLocks noChangeArrowheads="1"/>
          </p:cNvSpPr>
          <p:nvPr/>
        </p:nvSpPr>
        <p:spPr bwMode="auto">
          <a:xfrm>
            <a:off x="560388" y="193675"/>
            <a:ext cx="311151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影响因素</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195736" y="1052738"/>
            <a:ext cx="612668" cy="461665"/>
          </a:xfrm>
          <a:prstGeom prst="rect">
            <a:avLst/>
          </a:prstGeom>
          <a:noFill/>
        </p:spPr>
        <p:txBody>
          <a:bodyPr wrap="none" rtlCol="0">
            <a:spAutoFit/>
          </a:bodyPr>
          <a:lstStyle/>
          <a:p>
            <a:r>
              <a:rPr lang="en-US" altLang="zh-CN" sz="2400" b="1" dirty="0">
                <a:solidFill>
                  <a:srgbClr val="0070C0"/>
                </a:solidFill>
              </a:rPr>
              <a:t>PH</a:t>
            </a:r>
            <a:endParaRPr lang="zh-CN" altLang="en-US" sz="2400" b="1" dirty="0">
              <a:solidFill>
                <a:srgbClr val="0070C0"/>
              </a:solidFill>
            </a:endParaRPr>
          </a:p>
        </p:txBody>
      </p:sp>
      <p:sp>
        <p:nvSpPr>
          <p:cNvPr id="13" name="文本框 12"/>
          <p:cNvSpPr txBox="1"/>
          <p:nvPr/>
        </p:nvSpPr>
        <p:spPr>
          <a:xfrm>
            <a:off x="6732242" y="1052738"/>
            <a:ext cx="897233" cy="461665"/>
          </a:xfrm>
          <a:prstGeom prst="rect">
            <a:avLst/>
          </a:prstGeom>
          <a:noFill/>
        </p:spPr>
        <p:txBody>
          <a:bodyPr wrap="none" rtlCol="0">
            <a:spAutoFit/>
          </a:bodyPr>
          <a:lstStyle/>
          <a:p>
            <a:r>
              <a:rPr lang="en-US" altLang="zh-CN" sz="2400" b="1" dirty="0">
                <a:solidFill>
                  <a:srgbClr val="0070C0"/>
                </a:solidFill>
              </a:rPr>
              <a:t>Time</a:t>
            </a:r>
            <a:endParaRPr lang="zh-CN" altLang="en-US" sz="2400" b="1" dirty="0">
              <a:solidFill>
                <a:srgbClr val="0070C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376672396"/>
              </p:ext>
            </p:extLst>
          </p:nvPr>
        </p:nvGraphicFramePr>
        <p:xfrm>
          <a:off x="95473" y="1703132"/>
          <a:ext cx="4715643" cy="3240000"/>
        </p:xfrm>
        <a:graphic>
          <a:graphicData uri="http://schemas.openxmlformats.org/presentationml/2006/ole">
            <mc:AlternateContent xmlns:mc="http://schemas.openxmlformats.org/markup-compatibility/2006">
              <mc:Choice xmlns:v="urn:schemas-microsoft-com:vml" Requires="v">
                <p:oleObj spid="_x0000_s1146" name="Graph" r:id="rId4" imgW="32280069" imgH="22669292" progId="Origin50.Graph">
                  <p:embed/>
                </p:oleObj>
              </mc:Choice>
              <mc:Fallback>
                <p:oleObj name="Graph" r:id="rId4" imgW="32280069" imgH="22669292" progId="Origin50.Graph">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l="5164" t="7941" r="4126" b="3525"/>
                      <a:stretch>
                        <a:fillRect/>
                      </a:stretch>
                    </p:blipFill>
                    <p:spPr bwMode="auto">
                      <a:xfrm>
                        <a:off x="95473" y="1703132"/>
                        <a:ext cx="4715643" cy="32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905959249"/>
              </p:ext>
            </p:extLst>
          </p:nvPr>
        </p:nvGraphicFramePr>
        <p:xfrm>
          <a:off x="4788024" y="1712658"/>
          <a:ext cx="4334305" cy="3240000"/>
        </p:xfrm>
        <a:graphic>
          <a:graphicData uri="http://schemas.openxmlformats.org/presentationml/2006/ole">
            <mc:AlternateContent xmlns:mc="http://schemas.openxmlformats.org/markup-compatibility/2006">
              <mc:Choice xmlns:v="urn:schemas-microsoft-com:vml" Requires="v">
                <p:oleObj spid="_x0000_s1147" name="Graph" r:id="rId6" imgW="32508709" imgH="22859865" progId="Origin50.Graph">
                  <p:embed/>
                </p:oleObj>
              </mc:Choice>
              <mc:Fallback>
                <p:oleObj name="Graph" r:id="rId6" imgW="32508709" imgH="22859865" progId="Origin50.Graph">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l="5780" t="8536" r="10764" b="2646"/>
                      <a:stretch>
                        <a:fillRect/>
                      </a:stretch>
                    </p:blipFill>
                    <p:spPr bwMode="auto">
                      <a:xfrm>
                        <a:off x="4788024" y="1712658"/>
                        <a:ext cx="4334305" cy="32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67587" y="5186765"/>
            <a:ext cx="4495572" cy="584775"/>
          </a:xfrm>
          <a:prstGeom prst="rect">
            <a:avLst/>
          </a:prstGeom>
        </p:spPr>
        <p:txBody>
          <a:bodyPr wrap="square">
            <a:spAutoFit/>
          </a:bodyPr>
          <a:lstStyle/>
          <a:p>
            <a:pPr marR="59690"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3-1 pH</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对吸附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的影响。物料比：</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0.2 g</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吸附剂，</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 mL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溶液；温度，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25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℃；时间，</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96 h</a:t>
            </a:r>
            <a:endParaRPr lang="zh-CN" altLang="zh-CN" sz="1600" kern="100" dirty="0">
              <a:latin typeface="Times New Roman" panose="02020603050405020304" pitchFamily="18" charset="0"/>
              <a:cs typeface="Times New Roman" panose="02020603050405020304" pitchFamily="18" charset="0"/>
            </a:endParaRPr>
          </a:p>
        </p:txBody>
      </p:sp>
      <p:sp>
        <p:nvSpPr>
          <p:cNvPr id="4" name="矩形 3"/>
          <p:cNvSpPr/>
          <p:nvPr/>
        </p:nvSpPr>
        <p:spPr>
          <a:xfrm>
            <a:off x="4583948" y="5131861"/>
            <a:ext cx="4572000" cy="1077218"/>
          </a:xfrm>
          <a:prstGeom prst="rect">
            <a:avLst/>
          </a:prstGeom>
        </p:spPr>
        <p:txBody>
          <a:bodyPr>
            <a:spAutoFit/>
          </a:bodyPr>
          <a:lstStyle/>
          <a:p>
            <a:pPr marR="59690"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3-3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时间对吸附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的影响。物料比：</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0.2 g</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吸附剂，</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 mL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溶液；温度，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25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℃；初始</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浓度，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70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XK</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90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pH</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a:t>
            </a:r>
            <a:endParaRPr lang="zh-CN" altLang="zh-CN" sz="1600" kern="100"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defRPr/>
            </a:pPr>
            <a:fld id="{41DB3E6D-7EFF-48E7-9908-5CE18D8496E3}" type="slidenum">
              <a:rPr lang="en-US" altLang="zh-CN" smtClean="0"/>
              <a:pPr>
                <a:defRPr/>
              </a:pPr>
              <a:t>19</a:t>
            </a:fld>
            <a:endParaRPr lang="en-US" altLang="zh-CN"/>
          </a:p>
        </p:txBody>
      </p:sp>
    </p:spTree>
    <p:extLst>
      <p:ext uri="{BB962C8B-B14F-4D97-AF65-F5344CB8AC3E}">
        <p14:creationId xmlns:p14="http://schemas.microsoft.com/office/powerpoint/2010/main" val="562595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81963" y="944724"/>
            <a:ext cx="1826141" cy="715581"/>
          </a:xfrm>
          <a:prstGeom prst="rect">
            <a:avLst/>
          </a:prstGeom>
          <a:noFill/>
        </p:spPr>
        <p:txBody>
          <a:bodyPr wrap="none" rtlCol="0">
            <a:spAutoFit/>
          </a:bodyPr>
          <a:lstStyle/>
          <a:p>
            <a:pPr>
              <a:lnSpc>
                <a:spcPct val="150000"/>
              </a:lnSpc>
            </a:pPr>
            <a:r>
              <a:rPr lang="zh-CN" altLang="en-US" sz="3200" dirty="0">
                <a:latin typeface="+mn-ea"/>
                <a:ea typeface="+mn-ea"/>
              </a:rPr>
              <a:t>研究背景</a:t>
            </a:r>
            <a:endParaRPr lang="en-US" altLang="zh-CN" sz="3200" dirty="0" smtClean="0">
              <a:latin typeface="+mn-ea"/>
              <a:ea typeface="+mn-ea"/>
            </a:endParaRPr>
          </a:p>
        </p:txBody>
      </p:sp>
      <p:pic>
        <p:nvPicPr>
          <p:cNvPr id="3" name="图片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19065" y="1052736"/>
            <a:ext cx="719941"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593716" y="1916832"/>
            <a:ext cx="72608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555776" y="5265204"/>
            <a:ext cx="719943"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2591780" y="2744924"/>
            <a:ext cx="71956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2591780" y="4401108"/>
            <a:ext cx="71956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3645959" y="1952756"/>
            <a:ext cx="1826141" cy="584775"/>
          </a:xfrm>
          <a:prstGeom prst="rect">
            <a:avLst/>
          </a:prstGeom>
          <a:noFill/>
        </p:spPr>
        <p:txBody>
          <a:bodyPr wrap="none" rtlCol="0">
            <a:spAutoFit/>
          </a:bodyPr>
          <a:lstStyle/>
          <a:p>
            <a:r>
              <a:rPr lang="zh-CN" altLang="en-US" sz="3200" dirty="0"/>
              <a:t>研究</a:t>
            </a:r>
            <a:r>
              <a:rPr lang="zh-CN" altLang="en-US" sz="3200" dirty="0" smtClean="0"/>
              <a:t>现状</a:t>
            </a:r>
            <a:endParaRPr lang="zh-CN" altLang="en-US" sz="3200" dirty="0"/>
          </a:p>
        </p:txBody>
      </p:sp>
      <p:sp>
        <p:nvSpPr>
          <p:cNvPr id="10" name="文本框 9"/>
          <p:cNvSpPr txBox="1"/>
          <p:nvPr/>
        </p:nvSpPr>
        <p:spPr>
          <a:xfrm>
            <a:off x="3645830" y="2852856"/>
            <a:ext cx="1826141" cy="584775"/>
          </a:xfrm>
          <a:prstGeom prst="rect">
            <a:avLst/>
          </a:prstGeom>
          <a:noFill/>
        </p:spPr>
        <p:txBody>
          <a:bodyPr wrap="none" rtlCol="0">
            <a:spAutoFit/>
          </a:bodyPr>
          <a:lstStyle/>
          <a:p>
            <a:r>
              <a:rPr lang="zh-CN" altLang="en-US" sz="3200" dirty="0"/>
              <a:t>研究内容</a:t>
            </a:r>
          </a:p>
        </p:txBody>
      </p:sp>
      <p:sp>
        <p:nvSpPr>
          <p:cNvPr id="11" name="文本框 10"/>
          <p:cNvSpPr txBox="1"/>
          <p:nvPr/>
        </p:nvSpPr>
        <p:spPr>
          <a:xfrm>
            <a:off x="3647028" y="3644944"/>
            <a:ext cx="1826141" cy="584775"/>
          </a:xfrm>
          <a:prstGeom prst="rect">
            <a:avLst/>
          </a:prstGeom>
          <a:noFill/>
        </p:spPr>
        <p:txBody>
          <a:bodyPr wrap="none" rtlCol="0">
            <a:spAutoFit/>
          </a:bodyPr>
          <a:lstStyle/>
          <a:p>
            <a:r>
              <a:rPr lang="zh-CN" altLang="en-US" sz="3200" dirty="0" smtClean="0"/>
              <a:t>研究方案</a:t>
            </a:r>
            <a:endParaRPr lang="zh-CN" altLang="en-US" sz="3200" dirty="0"/>
          </a:p>
        </p:txBody>
      </p:sp>
      <p:sp>
        <p:nvSpPr>
          <p:cNvPr id="12" name="文本框 11"/>
          <p:cNvSpPr txBox="1"/>
          <p:nvPr/>
        </p:nvSpPr>
        <p:spPr>
          <a:xfrm>
            <a:off x="3643482" y="4473564"/>
            <a:ext cx="1826141" cy="584775"/>
          </a:xfrm>
          <a:prstGeom prst="rect">
            <a:avLst/>
          </a:prstGeom>
          <a:noFill/>
        </p:spPr>
        <p:txBody>
          <a:bodyPr wrap="none" rtlCol="0">
            <a:spAutoFit/>
          </a:bodyPr>
          <a:lstStyle/>
          <a:p>
            <a:r>
              <a:rPr lang="zh-CN" altLang="en-US" sz="3200" dirty="0" smtClean="0"/>
              <a:t>研究结果</a:t>
            </a:r>
            <a:endParaRPr lang="zh-CN" altLang="en-US" sz="3200" dirty="0"/>
          </a:p>
        </p:txBody>
      </p:sp>
      <p:sp>
        <p:nvSpPr>
          <p:cNvPr id="20" name="文本框 19"/>
          <p:cNvSpPr txBox="1"/>
          <p:nvPr/>
        </p:nvSpPr>
        <p:spPr>
          <a:xfrm>
            <a:off x="503548" y="80628"/>
            <a:ext cx="1826141" cy="584775"/>
          </a:xfrm>
          <a:prstGeom prst="rect">
            <a:avLst/>
          </a:prstGeom>
          <a:noFill/>
        </p:spPr>
        <p:txBody>
          <a:bodyPr wrap="none" rtlCol="0">
            <a:spAutoFit/>
          </a:bodyPr>
          <a:lstStyle/>
          <a:p>
            <a:r>
              <a:rPr lang="zh-CN" altLang="en-US" sz="3200" dirty="0" smtClean="0">
                <a:latin typeface="宋体" panose="02010600030101010101" pitchFamily="2" charset="-122"/>
              </a:rPr>
              <a:t>汇报大纲</a:t>
            </a:r>
            <a:endParaRPr lang="zh-CN" altLang="en-US" sz="3200" dirty="0">
              <a:latin typeface="宋体" panose="02010600030101010101" pitchFamily="2" charset="-122"/>
            </a:endParaRPr>
          </a:p>
        </p:txBody>
      </p:sp>
      <p:cxnSp>
        <p:nvCxnSpPr>
          <p:cNvPr id="14" name="直接连接符 13"/>
          <p:cNvCxnSpPr/>
          <p:nvPr/>
        </p:nvCxnSpPr>
        <p:spPr>
          <a:xfrm flipH="1">
            <a:off x="214313" y="657200"/>
            <a:ext cx="234146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7"/>
          <p:cNvSpPr>
            <a:spLocks noChangeArrowheads="1"/>
          </p:cNvSpPr>
          <p:nvPr/>
        </p:nvSpPr>
        <p:spPr bwMode="auto">
          <a:xfrm>
            <a:off x="0" y="620688"/>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17" name="图片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91780" y="3573016"/>
            <a:ext cx="720765"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3618675" y="5332816"/>
            <a:ext cx="1826141" cy="584775"/>
          </a:xfrm>
          <a:prstGeom prst="rect">
            <a:avLst/>
          </a:prstGeom>
          <a:noFill/>
        </p:spPr>
        <p:txBody>
          <a:bodyPr wrap="none" rtlCol="0">
            <a:spAutoFit/>
          </a:bodyPr>
          <a:lstStyle/>
          <a:p>
            <a:r>
              <a:rPr lang="zh-CN" altLang="en-US" sz="3200" dirty="0" smtClean="0"/>
              <a:t>主要结论</a:t>
            </a:r>
            <a:endParaRPr lang="zh-CN" altLang="en-US" sz="3200" dirty="0"/>
          </a:p>
        </p:txBody>
      </p:sp>
      <p:sp>
        <p:nvSpPr>
          <p:cNvPr id="4" name="灯片编号占位符 3"/>
          <p:cNvSpPr>
            <a:spLocks noGrp="1"/>
          </p:cNvSpPr>
          <p:nvPr>
            <p:ph type="sldNum" sz="quarter" idx="12"/>
          </p:nvPr>
        </p:nvSpPr>
        <p:spPr/>
        <p:txBody>
          <a:bodyPr/>
          <a:lstStyle/>
          <a:p>
            <a:pPr>
              <a:defRPr/>
            </a:pPr>
            <a:fld id="{41DB3E6D-7EFF-48E7-9908-5CE18D8496E3}" type="slidenum">
              <a:rPr lang="en-US" altLang="zh-CN" smtClean="0"/>
              <a:pPr>
                <a:defRPr/>
              </a:pPr>
              <a:t>2</a:t>
            </a:fld>
            <a:endParaRPr lang="en-US" altLang="zh-CN"/>
          </a:p>
        </p:txBody>
      </p:sp>
    </p:spTree>
    <p:extLst>
      <p:ext uri="{BB962C8B-B14F-4D97-AF65-F5344CB8AC3E}">
        <p14:creationId xmlns:p14="http://schemas.microsoft.com/office/powerpoint/2010/main" val="2254620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000000"/>
              </a:solidFill>
            </a:endParaRPr>
          </a:p>
        </p:txBody>
      </p:sp>
      <p:cxnSp>
        <p:nvCxnSpPr>
          <p:cNvPr id="5" name="直接连接符 4"/>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10" name="文本框 9"/>
          <p:cNvSpPr txBox="1"/>
          <p:nvPr/>
        </p:nvSpPr>
        <p:spPr>
          <a:xfrm>
            <a:off x="1331640" y="580618"/>
            <a:ext cx="1718932" cy="400110"/>
          </a:xfrm>
          <a:prstGeom prst="rect">
            <a:avLst/>
          </a:prstGeom>
          <a:noFill/>
        </p:spPr>
        <p:txBody>
          <a:bodyPr wrap="none" rtlCol="0">
            <a:spAutoFit/>
          </a:bodyPr>
          <a:lstStyle/>
          <a:p>
            <a:r>
              <a:rPr lang="en-US" altLang="zh-CN" sz="2000" b="1" dirty="0">
                <a:solidFill>
                  <a:srgbClr val="0070C0"/>
                </a:solidFill>
              </a:rPr>
              <a:t>Temperature</a:t>
            </a:r>
            <a:endParaRPr lang="zh-CN" altLang="en-US" sz="2000" b="1" dirty="0">
              <a:solidFill>
                <a:srgbClr val="0070C0"/>
              </a:solidFill>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61405888"/>
              </p:ext>
            </p:extLst>
          </p:nvPr>
        </p:nvGraphicFramePr>
        <p:xfrm>
          <a:off x="299520" y="979366"/>
          <a:ext cx="3783172" cy="4680000"/>
        </p:xfrm>
        <a:graphic>
          <a:graphicData uri="http://schemas.openxmlformats.org/presentationml/2006/ole">
            <mc:AlternateContent xmlns:mc="http://schemas.openxmlformats.org/markup-compatibility/2006">
              <mc:Choice xmlns:v="urn:schemas-microsoft-com:vml" Requires="v">
                <p:oleObj spid="_x0000_s2166" name="Graph" r:id="rId3" imgW="28574861" imgH="34289933" progId="Origin50.Graph">
                  <p:embed/>
                </p:oleObj>
              </mc:Choice>
              <mc:Fallback>
                <p:oleObj name="Graph" r:id="rId3" imgW="28574861" imgH="34289933" progId="Origin50.Graph">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l="4712" t="7381" r="8693" b="5260"/>
                      <a:stretch>
                        <a:fillRect/>
                      </a:stretch>
                    </p:blipFill>
                    <p:spPr bwMode="auto">
                      <a:xfrm>
                        <a:off x="299520" y="979366"/>
                        <a:ext cx="3783172" cy="468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931455176"/>
              </p:ext>
            </p:extLst>
          </p:nvPr>
        </p:nvGraphicFramePr>
        <p:xfrm>
          <a:off x="4427984" y="1367597"/>
          <a:ext cx="4443564" cy="3600000"/>
        </p:xfrm>
        <a:graphic>
          <a:graphicData uri="http://schemas.openxmlformats.org/presentationml/2006/ole">
            <mc:AlternateContent xmlns:mc="http://schemas.openxmlformats.org/markup-compatibility/2006">
              <mc:Choice xmlns:v="urn:schemas-microsoft-com:vml" Requires="v">
                <p:oleObj spid="_x0000_s2167" name="Graph" r:id="rId5" imgW="32280069" imgH="22669292" progId="Origin50.Graph">
                  <p:embed/>
                </p:oleObj>
              </mc:Choice>
              <mc:Fallback>
                <p:oleObj name="Graph" r:id="rId5" imgW="32280069" imgH="22669292" progId="Origin50.Grap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9457" t="7544" r="10941" b="1175"/>
                      <a:stretch>
                        <a:fillRect/>
                      </a:stretch>
                    </p:blipFill>
                    <p:spPr bwMode="auto">
                      <a:xfrm>
                        <a:off x="4427984" y="1367597"/>
                        <a:ext cx="4443564" cy="360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p:cNvSpPr txBox="1"/>
          <p:nvPr/>
        </p:nvSpPr>
        <p:spPr>
          <a:xfrm>
            <a:off x="6120172" y="940658"/>
            <a:ext cx="1338828" cy="400110"/>
          </a:xfrm>
          <a:prstGeom prst="rect">
            <a:avLst/>
          </a:prstGeom>
          <a:noFill/>
        </p:spPr>
        <p:txBody>
          <a:bodyPr wrap="none" rtlCol="0">
            <a:spAutoFit/>
          </a:bodyPr>
          <a:lstStyle/>
          <a:p>
            <a:r>
              <a:rPr lang="en-US" altLang="zh-CN" sz="2000" b="1" dirty="0" smtClean="0">
                <a:solidFill>
                  <a:srgbClr val="0070C0"/>
                </a:solidFill>
              </a:rPr>
              <a:t>Coal type</a:t>
            </a:r>
            <a:endParaRPr lang="zh-CN" altLang="en-US" sz="2000" b="1" dirty="0">
              <a:solidFill>
                <a:srgbClr val="0070C0"/>
              </a:solidFill>
            </a:endParaRPr>
          </a:p>
        </p:txBody>
      </p:sp>
      <p:sp>
        <p:nvSpPr>
          <p:cNvPr id="3" name="矩形 2"/>
          <p:cNvSpPr/>
          <p:nvPr/>
        </p:nvSpPr>
        <p:spPr>
          <a:xfrm>
            <a:off x="-72516" y="5622339"/>
            <a:ext cx="4762115" cy="830997"/>
          </a:xfrm>
          <a:prstGeom prst="rect">
            <a:avLst/>
          </a:prstGeom>
        </p:spPr>
        <p:txBody>
          <a:bodyPr wrap="square">
            <a:spAutoFit/>
          </a:bodyPr>
          <a:lstStyle/>
          <a:p>
            <a:pPr marR="59690"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3-4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温度对吸附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的影响。物料比：</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0.2 g</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吸附剂，</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 mL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溶液；初始</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浓度，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70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XK</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96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pH</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a:t>
            </a:r>
            <a:endParaRPr lang="zh-CN" altLang="zh-CN" sz="1600" kern="100" dirty="0">
              <a:latin typeface="Times New Roman" panose="02020603050405020304" pitchFamily="18" charset="0"/>
              <a:cs typeface="Times New Roman" panose="02020603050405020304" pitchFamily="18" charset="0"/>
            </a:endParaRPr>
          </a:p>
        </p:txBody>
      </p:sp>
      <p:sp>
        <p:nvSpPr>
          <p:cNvPr id="8" name="矩形 7"/>
          <p:cNvSpPr/>
          <p:nvPr/>
        </p:nvSpPr>
        <p:spPr>
          <a:xfrm>
            <a:off x="4572000" y="5376118"/>
            <a:ext cx="4572000" cy="1077218"/>
          </a:xfrm>
          <a:prstGeom prst="rect">
            <a:avLst/>
          </a:prstGeom>
        </p:spPr>
        <p:txBody>
          <a:bodyPr>
            <a:spAutoFit/>
          </a:bodyPr>
          <a:lstStyle/>
          <a:p>
            <a:pPr marR="59690"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3-5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煤种对吸附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的影响。物料比：</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0.2 g</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吸附剂，</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 mL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溶液；温度，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25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℃；初始</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浓度，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70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HBC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WSC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CAC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90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pH</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a:t>
            </a:r>
            <a:endParaRPr lang="zh-CN" altLang="zh-CN" sz="1600" kern="1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41DB3E6D-7EFF-48E7-9908-5CE18D8496E3}" type="slidenum">
              <a:rPr lang="en-US" altLang="zh-CN" smtClean="0"/>
              <a:pPr>
                <a:defRPr/>
              </a:pPr>
              <a:t>20</a:t>
            </a:fld>
            <a:endParaRPr lang="en-US" altLang="zh-CN"/>
          </a:p>
        </p:txBody>
      </p:sp>
      <p:sp>
        <p:nvSpPr>
          <p:cNvPr id="13" name="TextBox 5"/>
          <p:cNvSpPr txBox="1">
            <a:spLocks noChangeArrowheads="1"/>
          </p:cNvSpPr>
          <p:nvPr/>
        </p:nvSpPr>
        <p:spPr bwMode="auto">
          <a:xfrm>
            <a:off x="560388" y="193675"/>
            <a:ext cx="311151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影响因素</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4090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196761" y="1301928"/>
            <a:ext cx="8730206" cy="5078313"/>
          </a:xfrm>
          <a:prstGeom prst="rect">
            <a:avLst/>
          </a:prstGeom>
        </p:spPr>
        <p:txBody>
          <a:bodyPr wrap="square">
            <a:spAutoFit/>
          </a:bodyPr>
          <a:lstStyle/>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1. pH</a:t>
            </a:r>
            <a:r>
              <a:rPr lang="zh-CN" altLang="zh-CN" kern="100" dirty="0">
                <a:latin typeface="Times New Roman" panose="02020603050405020304" pitchFamily="18" charset="0"/>
                <a:cs typeface="Times New Roman" panose="02020603050405020304" pitchFamily="18" charset="0"/>
              </a:rPr>
              <a:t>是影响褐煤及其干酪根对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吸附量大小的主要因素，并且强酸条件有利于吸附剂对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的吸附</a:t>
            </a:r>
            <a:r>
              <a:rPr lang="zh-CN" altLang="zh-CN" kern="100" dirty="0" smtClean="0">
                <a:latin typeface="Times New Roman" panose="02020603050405020304" pitchFamily="18" charset="0"/>
                <a:cs typeface="Times New Roman" panose="02020603050405020304" pitchFamily="18" charset="0"/>
              </a:rPr>
              <a:t>。</a:t>
            </a:r>
            <a:endParaRPr lang="en-US" altLang="zh-CN"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a:latin typeface="Times New Roman" panose="02020603050405020304" pitchFamily="18" charset="0"/>
                <a:cs typeface="Times New Roman" panose="02020603050405020304" pitchFamily="18" charset="0"/>
              </a:rPr>
              <a:t>2</a:t>
            </a:r>
            <a:r>
              <a:rPr lang="en-US" altLang="zh-CN" kern="100" dirty="0" smtClean="0">
                <a:latin typeface="Times New Roman" panose="02020603050405020304" pitchFamily="18" charset="0"/>
                <a:cs typeface="Times New Roman" panose="02020603050405020304" pitchFamily="18" charset="0"/>
              </a:rPr>
              <a:t>. </a:t>
            </a:r>
            <a:r>
              <a:rPr lang="zh-CN" altLang="zh-CN" kern="100" dirty="0" smtClean="0">
                <a:latin typeface="Times New Roman" panose="02020603050405020304" pitchFamily="18" charset="0"/>
                <a:cs typeface="Times New Roman" panose="02020603050405020304" pitchFamily="18" charset="0"/>
              </a:rPr>
              <a:t>反应时间</a:t>
            </a:r>
            <a:r>
              <a:rPr lang="zh-CN" altLang="zh-CN" kern="100" dirty="0">
                <a:latin typeface="Times New Roman" panose="02020603050405020304" pitchFamily="18" charset="0"/>
                <a:cs typeface="Times New Roman" panose="02020603050405020304" pitchFamily="18" charset="0"/>
              </a:rPr>
              <a:t>对吸附的影响体现在随着反应时间的增加，去除率变大，但是在反应开始的</a:t>
            </a:r>
            <a:r>
              <a:rPr lang="en-US" altLang="zh-CN" kern="100" dirty="0">
                <a:latin typeface="Times New Roman" panose="02020603050405020304" pitchFamily="18" charset="0"/>
                <a:cs typeface="Times New Roman" panose="02020603050405020304" pitchFamily="18" charset="0"/>
              </a:rPr>
              <a:t>3 h</a:t>
            </a:r>
            <a:r>
              <a:rPr lang="zh-CN" altLang="zh-CN" kern="100" dirty="0">
                <a:latin typeface="Times New Roman" panose="02020603050405020304" pitchFamily="18" charset="0"/>
                <a:cs typeface="Times New Roman" panose="02020603050405020304" pitchFamily="18" charset="0"/>
              </a:rPr>
              <a:t>内，去除率迅速增加，而在</a:t>
            </a:r>
            <a:r>
              <a:rPr lang="en-US" altLang="zh-CN" kern="100" dirty="0">
                <a:latin typeface="Times New Roman" panose="02020603050405020304" pitchFamily="18" charset="0"/>
                <a:cs typeface="Times New Roman" panose="02020603050405020304" pitchFamily="18" charset="0"/>
              </a:rPr>
              <a:t>48 h</a:t>
            </a:r>
            <a:r>
              <a:rPr lang="zh-CN" altLang="zh-CN" kern="100" dirty="0">
                <a:latin typeface="Times New Roman" panose="02020603050405020304" pitchFamily="18" charset="0"/>
                <a:cs typeface="Times New Roman" panose="02020603050405020304" pitchFamily="18" charset="0"/>
              </a:rPr>
              <a:t>之后，去除率增加缓慢，反应到</a:t>
            </a:r>
            <a:r>
              <a:rPr lang="en-US" altLang="zh-CN" kern="100" dirty="0">
                <a:latin typeface="Times New Roman" panose="02020603050405020304" pitchFamily="18" charset="0"/>
                <a:cs typeface="Times New Roman" panose="02020603050405020304" pitchFamily="18" charset="0"/>
              </a:rPr>
              <a:t>96 h</a:t>
            </a:r>
            <a:r>
              <a:rPr lang="zh-CN" altLang="zh-CN" kern="100" dirty="0">
                <a:latin typeface="Times New Roman" panose="02020603050405020304" pitchFamily="18" charset="0"/>
                <a:cs typeface="Times New Roman" panose="02020603050405020304" pitchFamily="18" charset="0"/>
              </a:rPr>
              <a:t>，去除率基本达到最大。对于褐煤及其干酪根两种吸附剂来说，对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的吸附量很大，但是需要更多的反应时间</a:t>
            </a:r>
            <a:r>
              <a:rPr lang="zh-CN" altLang="zh-CN" kern="100" dirty="0" smtClean="0">
                <a:latin typeface="Times New Roman" panose="02020603050405020304" pitchFamily="18" charset="0"/>
                <a:cs typeface="Times New Roman" panose="02020603050405020304" pitchFamily="18" charset="0"/>
              </a:rPr>
              <a:t>。</a:t>
            </a:r>
            <a:endParaRPr lang="en-US" altLang="zh-CN" kern="100" dirty="0" smtClean="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3. </a:t>
            </a:r>
            <a:r>
              <a:rPr lang="zh-CN" altLang="zh-CN" kern="100" dirty="0" smtClean="0">
                <a:latin typeface="Times New Roman" panose="02020603050405020304" pitchFamily="18" charset="0"/>
                <a:cs typeface="Times New Roman" panose="02020603050405020304" pitchFamily="18" charset="0"/>
              </a:rPr>
              <a:t>增加</a:t>
            </a:r>
            <a:r>
              <a:rPr lang="zh-CN" altLang="zh-CN" kern="100" dirty="0">
                <a:latin typeface="Times New Roman" panose="02020603050405020304" pitchFamily="18" charset="0"/>
                <a:cs typeface="Times New Roman" panose="02020603050405020304" pitchFamily="18" charset="0"/>
              </a:rPr>
              <a:t>温度可以明显的提高褐煤及其干酪根对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的吸附量。</a:t>
            </a:r>
          </a:p>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4. </a:t>
            </a:r>
            <a:r>
              <a:rPr lang="zh-CN" altLang="zh-CN" kern="100" dirty="0" smtClean="0">
                <a:latin typeface="Times New Roman" panose="02020603050405020304" pitchFamily="18" charset="0"/>
                <a:cs typeface="Times New Roman" panose="02020603050405020304" pitchFamily="18" charset="0"/>
              </a:rPr>
              <a:t>煤化程度</a:t>
            </a:r>
            <a:r>
              <a:rPr lang="zh-CN" altLang="zh-CN" kern="100" dirty="0">
                <a:latin typeface="Times New Roman" panose="02020603050405020304" pitchFamily="18" charset="0"/>
                <a:cs typeface="Times New Roman" panose="02020603050405020304" pitchFamily="18" charset="0"/>
              </a:rPr>
              <a:t>越低的煤，其对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的吸附能力就</a:t>
            </a:r>
            <a:r>
              <a:rPr lang="zh-CN" altLang="zh-CN" kern="100" dirty="0" smtClean="0">
                <a:latin typeface="Times New Roman" panose="02020603050405020304" pitchFamily="18" charset="0"/>
                <a:cs typeface="Times New Roman" panose="02020603050405020304" pitchFamily="18" charset="0"/>
              </a:rPr>
              <a:t>越</a:t>
            </a:r>
            <a:r>
              <a:rPr lang="zh-CN" altLang="en-US" kern="100" dirty="0" smtClean="0">
                <a:latin typeface="Times New Roman" panose="02020603050405020304" pitchFamily="18" charset="0"/>
                <a:cs typeface="Times New Roman" panose="02020603050405020304" pitchFamily="18" charset="0"/>
              </a:rPr>
              <a:t>好</a:t>
            </a:r>
            <a:r>
              <a:rPr lang="zh-CN" altLang="zh-CN" kern="100" dirty="0" smtClean="0">
                <a:latin typeface="Times New Roman" panose="02020603050405020304" pitchFamily="18" charset="0"/>
                <a:cs typeface="Times New Roman" panose="02020603050405020304" pitchFamily="18" charset="0"/>
              </a:rPr>
              <a:t>。主要原因是煤化程度低的煤，含氧官能团的含量高，吸附</a:t>
            </a:r>
            <a:r>
              <a:rPr lang="en-US" altLang="zh-CN" kern="100" dirty="0" smtClean="0">
                <a:latin typeface="Times New Roman" panose="02020603050405020304" pitchFamily="18" charset="0"/>
                <a:cs typeface="Times New Roman" panose="02020603050405020304" pitchFamily="18" charset="0"/>
              </a:rPr>
              <a:t>Cr(VI)</a:t>
            </a:r>
            <a:r>
              <a:rPr lang="zh-CN" altLang="zh-CN" kern="100" dirty="0" smtClean="0">
                <a:latin typeface="Times New Roman" panose="02020603050405020304" pitchFamily="18" charset="0"/>
                <a:cs typeface="Times New Roman" panose="02020603050405020304" pitchFamily="18" charset="0"/>
              </a:rPr>
              <a:t>的能力强。</a:t>
            </a:r>
            <a:endParaRPr lang="zh-CN" altLang="zh-CN"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5. </a:t>
            </a:r>
            <a:r>
              <a:rPr lang="zh-CN" altLang="zh-CN" kern="100" dirty="0" smtClean="0">
                <a:latin typeface="Times New Roman" panose="02020603050405020304" pitchFamily="18" charset="0"/>
                <a:cs typeface="Times New Roman" panose="02020603050405020304" pitchFamily="18" charset="0"/>
              </a:rPr>
              <a:t>在</a:t>
            </a:r>
            <a:r>
              <a:rPr lang="zh-CN" altLang="zh-CN" kern="100" dirty="0">
                <a:latin typeface="Times New Roman" panose="02020603050405020304" pitchFamily="18" charset="0"/>
                <a:cs typeface="Times New Roman" panose="02020603050405020304" pitchFamily="18" charset="0"/>
              </a:rPr>
              <a:t>相同条件下，干酪根对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的吸附量多于褐煤样品，这可能是因为褐煤样品中含有一定</a:t>
            </a:r>
            <a:r>
              <a:rPr lang="zh-CN" altLang="zh-CN" kern="100" dirty="0" smtClean="0">
                <a:latin typeface="Times New Roman" panose="02020603050405020304" pitchFamily="18" charset="0"/>
                <a:cs typeface="Times New Roman" panose="02020603050405020304" pitchFamily="18" charset="0"/>
              </a:rPr>
              <a:t>的</a:t>
            </a:r>
            <a:r>
              <a:rPr lang="zh-CN" altLang="en-US" kern="100" dirty="0">
                <a:latin typeface="Times New Roman" panose="02020603050405020304" pitchFamily="18" charset="0"/>
                <a:cs typeface="Times New Roman" panose="02020603050405020304" pitchFamily="18" charset="0"/>
              </a:rPr>
              <a:t>矿物质</a:t>
            </a:r>
            <a:r>
              <a:rPr lang="zh-CN" altLang="zh-CN" kern="100" dirty="0" smtClean="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而</a:t>
            </a:r>
            <a:r>
              <a:rPr lang="zh-CN" altLang="zh-CN" kern="100" dirty="0" smtClean="0">
                <a:latin typeface="Times New Roman" panose="02020603050405020304" pitchFamily="18" charset="0"/>
                <a:cs typeface="Times New Roman" panose="02020603050405020304" pitchFamily="18" charset="0"/>
              </a:rPr>
              <a:t>这些</a:t>
            </a:r>
            <a:r>
              <a:rPr lang="zh-CN" altLang="en-US" kern="100" dirty="0">
                <a:latin typeface="Times New Roman" panose="02020603050405020304" pitchFamily="18" charset="0"/>
                <a:cs typeface="Times New Roman" panose="02020603050405020304" pitchFamily="18" charset="0"/>
              </a:rPr>
              <a:t>矿物质</a:t>
            </a:r>
            <a:r>
              <a:rPr lang="zh-CN" altLang="zh-CN" kern="100" dirty="0" smtClean="0">
                <a:latin typeface="Times New Roman" panose="02020603050405020304" pitchFamily="18" charset="0"/>
                <a:cs typeface="Times New Roman" panose="02020603050405020304" pitchFamily="18" charset="0"/>
              </a:rPr>
              <a:t>本身</a:t>
            </a:r>
            <a:r>
              <a:rPr lang="zh-CN" altLang="zh-CN" kern="100" dirty="0">
                <a:latin typeface="Times New Roman" panose="02020603050405020304" pitchFamily="18" charset="0"/>
                <a:cs typeface="Times New Roman" panose="02020603050405020304" pitchFamily="18" charset="0"/>
              </a:rPr>
              <a:t>对</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的吸附并没有贡献，所以在相同吸附剂量的情况下，干酪根样品中可以有效吸附</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的结构比例更高。</a:t>
            </a:r>
          </a:p>
        </p:txBody>
      </p:sp>
      <p:grpSp>
        <p:nvGrpSpPr>
          <p:cNvPr id="6" name="组合 5"/>
          <p:cNvGrpSpPr/>
          <p:nvPr/>
        </p:nvGrpSpPr>
        <p:grpSpPr>
          <a:xfrm>
            <a:off x="3531545" y="794252"/>
            <a:ext cx="1436499" cy="470294"/>
            <a:chOff x="2788284" y="2148068"/>
            <a:chExt cx="1750647" cy="470294"/>
          </a:xfrm>
        </p:grpSpPr>
        <p:sp>
          <p:nvSpPr>
            <p:cNvPr id="8" name="AutoShape 21"/>
            <p:cNvSpPr>
              <a:spLocks noChangeArrowheads="1"/>
            </p:cNvSpPr>
            <p:nvPr/>
          </p:nvSpPr>
          <p:spPr bwMode="auto">
            <a:xfrm>
              <a:off x="2788284" y="2148068"/>
              <a:ext cx="1750647" cy="470294"/>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8800" b="1">
                <a:solidFill>
                  <a:srgbClr val="FFFF00"/>
                </a:solidFill>
                <a:latin typeface="Times New Roman" panose="02020603050405020304" pitchFamily="18" charset="0"/>
              </a:endParaRPr>
            </a:p>
          </p:txBody>
        </p:sp>
        <p:sp>
          <p:nvSpPr>
            <p:cNvPr id="9" name="Rectangle 36"/>
            <p:cNvSpPr>
              <a:spLocks noChangeArrowheads="1"/>
            </p:cNvSpPr>
            <p:nvPr/>
          </p:nvSpPr>
          <p:spPr bwMode="auto">
            <a:xfrm>
              <a:off x="3266477" y="2217240"/>
              <a:ext cx="78547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zh-CN" altLang="en-US" sz="2400" dirty="0" smtClean="0">
                  <a:solidFill>
                    <a:schemeClr val="bg1"/>
                  </a:solidFill>
                  <a:ea typeface="微软雅黑" panose="020B0503020204020204" pitchFamily="34" charset="-122"/>
                </a:rPr>
                <a:t>小  结</a:t>
              </a:r>
              <a:endParaRPr lang="en-US" altLang="zh-CN" sz="2400" dirty="0" smtClean="0">
                <a:solidFill>
                  <a:schemeClr val="bg1"/>
                </a:solidFill>
                <a:ea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21</a:t>
            </a:fld>
            <a:endParaRPr lang="en-US" altLang="zh-CN"/>
          </a:p>
        </p:txBody>
      </p:sp>
      <p:sp>
        <p:nvSpPr>
          <p:cNvPr id="10" name="TextBox 5"/>
          <p:cNvSpPr txBox="1">
            <a:spLocks noChangeArrowheads="1"/>
          </p:cNvSpPr>
          <p:nvPr/>
        </p:nvSpPr>
        <p:spPr bwMode="auto">
          <a:xfrm>
            <a:off x="560388" y="193675"/>
            <a:ext cx="311151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影响因素</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3628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4"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pic>
        <p:nvPicPr>
          <p:cNvPr id="5" name="Picture 4" descr="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00" y="800709"/>
            <a:ext cx="3150350" cy="2520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图片 32"/>
          <p:cNvPicPr>
            <a:picLocks noChangeAspect="1" noChangeArrowheads="1"/>
          </p:cNvPicPr>
          <p:nvPr/>
        </p:nvPicPr>
        <p:blipFill rotWithShape="1">
          <a:blip r:embed="rId4">
            <a:extLst>
              <a:ext uri="{28A0092B-C50C-407E-A947-70E740481C1C}">
                <a14:useLocalDpi xmlns:a14="http://schemas.microsoft.com/office/drawing/2010/main" val="0"/>
              </a:ext>
            </a:extLst>
          </a:blip>
          <a:srcRect l="3820"/>
          <a:stretch/>
        </p:blipFill>
        <p:spPr bwMode="auto">
          <a:xfrm>
            <a:off x="3304504" y="1189332"/>
            <a:ext cx="5616624" cy="248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0" y="3789042"/>
            <a:ext cx="3233004" cy="258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bwMode="auto">
          <a:xfrm>
            <a:off x="0" y="3652147"/>
            <a:ext cx="9144000"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10" name="图片 67"/>
          <p:cNvPicPr>
            <a:picLocks noChangeAspect="1" noChangeArrowheads="1"/>
          </p:cNvPicPr>
          <p:nvPr/>
        </p:nvPicPr>
        <p:blipFill rotWithShape="1">
          <a:blip r:embed="rId6">
            <a:extLst>
              <a:ext uri="{28A0092B-C50C-407E-A947-70E740481C1C}">
                <a14:useLocalDpi xmlns:a14="http://schemas.microsoft.com/office/drawing/2010/main" val="0"/>
              </a:ext>
            </a:extLst>
          </a:blip>
          <a:srcRect l="2784" t="-1060" b="-1"/>
          <a:stretch/>
        </p:blipFill>
        <p:spPr bwMode="auto">
          <a:xfrm>
            <a:off x="3311527" y="3875714"/>
            <a:ext cx="5609603" cy="26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bwMode="auto">
          <a:xfrm>
            <a:off x="6192180" y="4725144"/>
            <a:ext cx="396044" cy="1404156"/>
          </a:xfrm>
          <a:prstGeom prst="rect">
            <a:avLst/>
          </a:prstGeom>
          <a:noFill/>
          <a:ln w="9525" cap="flat" cmpd="sng" algn="ctr">
            <a:solidFill>
              <a:srgbClr val="C00000"/>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eaLnBrk="1" hangingPunct="1"/>
            <a:endParaRPr lang="zh-CN" altLang="en-US">
              <a:solidFill>
                <a:srgbClr val="000000"/>
              </a:solidFill>
            </a:endParaRPr>
          </a:p>
        </p:txBody>
      </p:sp>
      <p:sp>
        <p:nvSpPr>
          <p:cNvPr id="8" name="文本框 7"/>
          <p:cNvSpPr txBox="1"/>
          <p:nvPr/>
        </p:nvSpPr>
        <p:spPr>
          <a:xfrm>
            <a:off x="4878343" y="781026"/>
            <a:ext cx="2143536" cy="461665"/>
          </a:xfrm>
          <a:prstGeom prst="rect">
            <a:avLst/>
          </a:prstGeom>
          <a:noFill/>
        </p:spPr>
        <p:txBody>
          <a:bodyPr wrap="none" rtlCol="0">
            <a:spAutoFit/>
          </a:bodyPr>
          <a:lstStyle/>
          <a:p>
            <a:r>
              <a:rPr lang="zh-CN" altLang="en-US" sz="2400" b="1" dirty="0">
                <a:solidFill>
                  <a:srgbClr val="0070C0"/>
                </a:solidFill>
              </a:rPr>
              <a:t>吸附效果</a:t>
            </a:r>
            <a:r>
              <a:rPr lang="en-US" altLang="zh-CN" sz="2400" b="1" dirty="0">
                <a:solidFill>
                  <a:srgbClr val="0070C0"/>
                </a:solidFill>
              </a:rPr>
              <a:t>-</a:t>
            </a:r>
            <a:r>
              <a:rPr lang="zh-CN" altLang="en-US" sz="2400" b="1" dirty="0">
                <a:solidFill>
                  <a:srgbClr val="0070C0"/>
                </a:solidFill>
              </a:rPr>
              <a:t>褐煤</a:t>
            </a:r>
          </a:p>
        </p:txBody>
      </p:sp>
      <p:sp>
        <p:nvSpPr>
          <p:cNvPr id="13" name="十字箭头 12"/>
          <p:cNvSpPr/>
          <p:nvPr/>
        </p:nvSpPr>
        <p:spPr bwMode="auto">
          <a:xfrm>
            <a:off x="1646675" y="1700808"/>
            <a:ext cx="116244" cy="108012"/>
          </a:xfrm>
          <a:prstGeom prst="quadArrow">
            <a:avLst/>
          </a:prstGeom>
          <a:solidFill>
            <a:srgbClr val="00B05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4" name="十字箭头 13"/>
          <p:cNvSpPr/>
          <p:nvPr/>
        </p:nvSpPr>
        <p:spPr bwMode="auto">
          <a:xfrm>
            <a:off x="2771800" y="4725144"/>
            <a:ext cx="116244" cy="108012"/>
          </a:xfrm>
          <a:prstGeom prst="quadArrow">
            <a:avLst/>
          </a:prstGeom>
          <a:solidFill>
            <a:srgbClr val="00B05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 name="灯片编号占位符 10"/>
          <p:cNvSpPr>
            <a:spLocks noGrp="1"/>
          </p:cNvSpPr>
          <p:nvPr>
            <p:ph type="sldNum" sz="quarter" idx="12"/>
          </p:nvPr>
        </p:nvSpPr>
        <p:spPr/>
        <p:txBody>
          <a:bodyPr/>
          <a:lstStyle/>
          <a:p>
            <a:pPr>
              <a:defRPr/>
            </a:pPr>
            <a:fld id="{41DB3E6D-7EFF-48E7-9908-5CE18D8496E3}" type="slidenum">
              <a:rPr lang="en-US" altLang="zh-CN" smtClean="0"/>
              <a:pPr>
                <a:defRPr/>
              </a:pPr>
              <a:t>22</a:t>
            </a:fld>
            <a:endParaRPr lang="en-US" altLang="zh-CN"/>
          </a:p>
        </p:txBody>
      </p:sp>
    </p:spTree>
    <p:extLst>
      <p:ext uri="{BB962C8B-B14F-4D97-AF65-F5344CB8AC3E}">
        <p14:creationId xmlns:p14="http://schemas.microsoft.com/office/powerpoint/2010/main" val="373198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pic>
        <p:nvPicPr>
          <p:cNvPr id="5" name="Picture 4" descr="1-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80" y="930278"/>
            <a:ext cx="3201222" cy="256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2-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447" y="3935844"/>
            <a:ext cx="3145756" cy="25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noChangeArrowheads="1"/>
          </p:cNvPicPr>
          <p:nvPr/>
        </p:nvPicPr>
        <p:blipFill rotWithShape="1">
          <a:blip r:embed="rId5">
            <a:extLst>
              <a:ext uri="{28A0092B-C50C-407E-A947-70E740481C1C}">
                <a14:useLocalDpi xmlns:a14="http://schemas.microsoft.com/office/drawing/2010/main" val="0"/>
              </a:ext>
            </a:extLst>
          </a:blip>
          <a:srcRect l="3355" t="852" b="-1"/>
          <a:stretch/>
        </p:blipFill>
        <p:spPr bwMode="auto">
          <a:xfrm>
            <a:off x="3412737" y="930276"/>
            <a:ext cx="5731773" cy="263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8"/>
          <p:cNvPicPr>
            <a:picLocks noChangeAspect="1" noChangeArrowheads="1"/>
          </p:cNvPicPr>
          <p:nvPr/>
        </p:nvPicPr>
        <p:blipFill rotWithShape="1">
          <a:blip r:embed="rId6">
            <a:extLst>
              <a:ext uri="{28A0092B-C50C-407E-A947-70E740481C1C}">
                <a14:useLocalDpi xmlns:a14="http://schemas.microsoft.com/office/drawing/2010/main" val="0"/>
              </a:ext>
            </a:extLst>
          </a:blip>
          <a:srcRect l="2929" t="-1033"/>
          <a:stretch/>
        </p:blipFill>
        <p:spPr bwMode="auto">
          <a:xfrm>
            <a:off x="3383870" y="3935845"/>
            <a:ext cx="5688123" cy="2553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bwMode="auto">
          <a:xfrm>
            <a:off x="0" y="3652147"/>
            <a:ext cx="9144000"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0" name="矩形 9"/>
          <p:cNvSpPr/>
          <p:nvPr/>
        </p:nvSpPr>
        <p:spPr bwMode="auto">
          <a:xfrm>
            <a:off x="6300192" y="4869160"/>
            <a:ext cx="396044" cy="1404156"/>
          </a:xfrm>
          <a:prstGeom prst="rect">
            <a:avLst/>
          </a:prstGeom>
          <a:noFill/>
          <a:ln w="9525" cap="flat" cmpd="sng" algn="ctr">
            <a:solidFill>
              <a:srgbClr val="C00000"/>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eaLnBrk="1" hangingPunct="1"/>
            <a:endParaRPr lang="zh-CN" altLang="en-US">
              <a:solidFill>
                <a:srgbClr val="000000"/>
              </a:solidFill>
            </a:endParaRPr>
          </a:p>
        </p:txBody>
      </p:sp>
      <p:sp>
        <p:nvSpPr>
          <p:cNvPr id="11" name="文本框 10"/>
          <p:cNvSpPr txBox="1"/>
          <p:nvPr/>
        </p:nvSpPr>
        <p:spPr>
          <a:xfrm>
            <a:off x="4863810" y="444820"/>
            <a:ext cx="2452916" cy="461665"/>
          </a:xfrm>
          <a:prstGeom prst="rect">
            <a:avLst/>
          </a:prstGeom>
          <a:noFill/>
        </p:spPr>
        <p:txBody>
          <a:bodyPr wrap="none" rtlCol="0">
            <a:spAutoFit/>
          </a:bodyPr>
          <a:lstStyle/>
          <a:p>
            <a:r>
              <a:rPr lang="zh-CN" altLang="en-US" sz="2400" b="1" dirty="0">
                <a:solidFill>
                  <a:srgbClr val="0070C0"/>
                </a:solidFill>
              </a:rPr>
              <a:t>吸附效果</a:t>
            </a:r>
            <a:r>
              <a:rPr lang="en-US" altLang="zh-CN" sz="2400" b="1" dirty="0">
                <a:solidFill>
                  <a:srgbClr val="0070C0"/>
                </a:solidFill>
              </a:rPr>
              <a:t>-</a:t>
            </a:r>
            <a:r>
              <a:rPr lang="zh-CN" altLang="en-US" sz="2400" b="1" dirty="0">
                <a:solidFill>
                  <a:srgbClr val="0070C0"/>
                </a:solidFill>
              </a:rPr>
              <a:t>干酪根</a:t>
            </a:r>
          </a:p>
        </p:txBody>
      </p:sp>
      <p:sp>
        <p:nvSpPr>
          <p:cNvPr id="13" name="十字箭头 12"/>
          <p:cNvSpPr/>
          <p:nvPr/>
        </p:nvSpPr>
        <p:spPr bwMode="auto">
          <a:xfrm>
            <a:off x="567341" y="1844824"/>
            <a:ext cx="116244" cy="108012"/>
          </a:xfrm>
          <a:prstGeom prst="quadArrow">
            <a:avLst/>
          </a:prstGeom>
          <a:solidFill>
            <a:srgbClr val="00B05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4" name="十字箭头 13"/>
          <p:cNvSpPr/>
          <p:nvPr/>
        </p:nvSpPr>
        <p:spPr bwMode="auto">
          <a:xfrm>
            <a:off x="1115616" y="4856036"/>
            <a:ext cx="116244" cy="108012"/>
          </a:xfrm>
          <a:prstGeom prst="quadArrow">
            <a:avLst/>
          </a:prstGeom>
          <a:solidFill>
            <a:srgbClr val="00B05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 name="灯片编号占位符 3"/>
          <p:cNvSpPr>
            <a:spLocks noGrp="1"/>
          </p:cNvSpPr>
          <p:nvPr>
            <p:ph type="sldNum" sz="quarter" idx="12"/>
          </p:nvPr>
        </p:nvSpPr>
        <p:spPr/>
        <p:txBody>
          <a:bodyPr/>
          <a:lstStyle/>
          <a:p>
            <a:pPr>
              <a:defRPr/>
            </a:pPr>
            <a:fld id="{41DB3E6D-7EFF-48E7-9908-5CE18D8496E3}" type="slidenum">
              <a:rPr lang="en-US" altLang="zh-CN" smtClean="0"/>
              <a:pPr>
                <a:defRPr/>
              </a:pPr>
              <a:t>23</a:t>
            </a:fld>
            <a:endParaRPr lang="en-US" altLang="zh-CN"/>
          </a:p>
        </p:txBody>
      </p:sp>
      <p:sp>
        <p:nvSpPr>
          <p:cNvPr id="15"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7824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24</a:t>
            </a:fld>
            <a:endParaRPr lang="en-US" altLang="zh-CN"/>
          </a:p>
        </p:txBody>
      </p:sp>
      <p:cxnSp>
        <p:nvCxnSpPr>
          <p:cNvPr id="3" name="直接连接符 2"/>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109050070"/>
              </p:ext>
            </p:extLst>
          </p:nvPr>
        </p:nvGraphicFramePr>
        <p:xfrm>
          <a:off x="36058" y="1808819"/>
          <a:ext cx="4319917" cy="3408914"/>
        </p:xfrm>
        <a:graphic>
          <a:graphicData uri="http://schemas.openxmlformats.org/presentationml/2006/ole">
            <mc:AlternateContent xmlns:mc="http://schemas.openxmlformats.org/markup-compatibility/2006">
              <mc:Choice xmlns:v="urn:schemas-microsoft-com:vml" Requires="v">
                <p:oleObj spid="_x0000_s21558" name="Graph" r:id="rId3" imgW="4153680" imgH="2901600" progId="Origin50.Graph">
                  <p:embed/>
                </p:oleObj>
              </mc:Choice>
              <mc:Fallback>
                <p:oleObj name="Graph" r:id="rId3" imgW="4153680" imgH="2901600" progId="Origin50.Graph">
                  <p:embed/>
                  <p:pic>
                    <p:nvPicPr>
                      <p:cNvPr id="0" name=""/>
                      <p:cNvPicPr>
                        <a:picLocks noChangeAspect="1" noChangeArrowheads="1"/>
                      </p:cNvPicPr>
                      <p:nvPr/>
                    </p:nvPicPr>
                    <p:blipFill>
                      <a:blip r:embed="rId4"/>
                      <a:srcRect l="10251" t="10211" r="12436" b="2382"/>
                      <a:stretch>
                        <a:fillRect/>
                      </a:stretch>
                    </p:blipFill>
                    <p:spPr bwMode="auto">
                      <a:xfrm>
                        <a:off x="36058" y="1808819"/>
                        <a:ext cx="4319917" cy="3408914"/>
                      </a:xfrm>
                      <a:prstGeom prst="rect">
                        <a:avLst/>
                      </a:prstGeom>
                      <a:noFill/>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31172892"/>
              </p:ext>
            </p:extLst>
          </p:nvPr>
        </p:nvGraphicFramePr>
        <p:xfrm>
          <a:off x="4788024" y="1808819"/>
          <a:ext cx="4284476" cy="3452649"/>
        </p:xfrm>
        <a:graphic>
          <a:graphicData uri="http://schemas.openxmlformats.org/presentationml/2006/ole">
            <mc:AlternateContent xmlns:mc="http://schemas.openxmlformats.org/markup-compatibility/2006">
              <mc:Choice xmlns:v="urn:schemas-microsoft-com:vml" Requires="v">
                <p:oleObj spid="_x0000_s21559" name="Graph" r:id="rId5" imgW="32451482" imgH="22669292" progId="Origin50.Graph">
                  <p:embed/>
                </p:oleObj>
              </mc:Choice>
              <mc:Fallback>
                <p:oleObj name="Graph" r:id="rId5" imgW="32451482" imgH="22669292" progId="Origin50.Grap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472" t="10211" r="12602" b="1430"/>
                      <a:stretch>
                        <a:fillRect/>
                      </a:stretch>
                    </p:blipFill>
                    <p:spPr bwMode="auto">
                      <a:xfrm>
                        <a:off x="4788024" y="1808819"/>
                        <a:ext cx="4284476" cy="3452649"/>
                      </a:xfrm>
                      <a:prstGeom prst="rect">
                        <a:avLst/>
                      </a:prstGeom>
                      <a:noFill/>
                      <a:extLst/>
                    </p:spPr>
                  </p:pic>
                </p:oleObj>
              </mc:Fallback>
            </mc:AlternateContent>
          </a:graphicData>
        </a:graphic>
      </p:graphicFrame>
      <p:sp>
        <p:nvSpPr>
          <p:cNvPr id="8" name="矩形 7"/>
          <p:cNvSpPr/>
          <p:nvPr/>
        </p:nvSpPr>
        <p:spPr>
          <a:xfrm>
            <a:off x="1508519" y="5667789"/>
            <a:ext cx="6425027" cy="338554"/>
          </a:xfrm>
          <a:prstGeom prst="rect">
            <a:avLst/>
          </a:prstGeom>
        </p:spPr>
        <p:txBody>
          <a:bodyPr wrap="square">
            <a:spAutoFit/>
          </a:bodyPr>
          <a:lstStyle/>
          <a:p>
            <a:pPr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4-2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a</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和</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XBC-Cr</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b</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XK</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和</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XK-Cr</a:t>
            </a:r>
            <a:r>
              <a:rPr lang="en-US" altLang="zh-CN" sz="1600" kern="0" baseline="-25000" dirty="0">
                <a:latin typeface="Times New Roman" panose="02020603050405020304" pitchFamily="18" charset="0"/>
                <a:ea typeface="楷体" panose="02010609060101010101" pitchFamily="49" charset="-122"/>
                <a:cs typeface="Tahoma" panose="020B0604030504040204" pitchFamily="34" charset="0"/>
              </a:rPr>
              <a:t>1</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两组样品的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XPS</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宽谱</a:t>
            </a:r>
            <a:endParaRPr lang="zh-CN" altLang="zh-CN" sz="1600" kern="100" dirty="0">
              <a:latin typeface="Times New Roman" panose="02020603050405020304" pitchFamily="18" charset="0"/>
              <a:cs typeface="Times New Roman" panose="02020603050405020304" pitchFamily="18" charset="0"/>
            </a:endParaRPr>
          </a:p>
        </p:txBody>
      </p:sp>
      <p:sp>
        <p:nvSpPr>
          <p:cNvPr id="9" name="矩形 8"/>
          <p:cNvSpPr/>
          <p:nvPr/>
        </p:nvSpPr>
        <p:spPr bwMode="auto">
          <a:xfrm>
            <a:off x="2358879" y="2636911"/>
            <a:ext cx="160893" cy="152234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0" name="矩形 9"/>
          <p:cNvSpPr/>
          <p:nvPr/>
        </p:nvSpPr>
        <p:spPr bwMode="auto">
          <a:xfrm>
            <a:off x="6192180" y="2959078"/>
            <a:ext cx="144016" cy="1406025"/>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8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EM1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6" y="1359222"/>
            <a:ext cx="6438783" cy="4049998"/>
          </a:xfrm>
          <a:prstGeom prst="rect">
            <a:avLst/>
          </a:prstGeom>
          <a:noFill/>
          <a:ln>
            <a:noFill/>
          </a:ln>
        </p:spPr>
      </p:pic>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6" name="矩形 5"/>
          <p:cNvSpPr/>
          <p:nvPr/>
        </p:nvSpPr>
        <p:spPr>
          <a:xfrm>
            <a:off x="1683038" y="5794235"/>
            <a:ext cx="5943371" cy="338554"/>
          </a:xfrm>
          <a:prstGeom prst="rect">
            <a:avLst/>
          </a:prstGeom>
        </p:spPr>
        <p:txBody>
          <a:bodyPr wrap="square">
            <a:spAutoFit/>
          </a:bodyPr>
          <a:lstStyle/>
          <a:p>
            <a:pPr algn="ctr">
              <a:spcAft>
                <a:spcPts val="0"/>
              </a:spcAft>
            </a:pP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4-3 XK-Cr</a:t>
            </a:r>
            <a:r>
              <a:rPr lang="en-US" altLang="zh-CN" sz="1600" kern="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样品的</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TEM</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照片和相应的</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EDS</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元素分布图</a:t>
            </a:r>
            <a:endParaRPr lang="zh-CN" altLang="zh-CN" sz="1600" kern="1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25</a:t>
            </a:fld>
            <a:endParaRPr lang="en-US" altLang="zh-CN"/>
          </a:p>
        </p:txBody>
      </p:sp>
      <p:sp>
        <p:nvSpPr>
          <p:cNvPr id="8"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43139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4140193310"/>
              </p:ext>
            </p:extLst>
          </p:nvPr>
        </p:nvGraphicFramePr>
        <p:xfrm>
          <a:off x="2591780" y="800708"/>
          <a:ext cx="3960440" cy="5024744"/>
        </p:xfrm>
        <a:graphic>
          <a:graphicData uri="http://schemas.openxmlformats.org/presentationml/2006/ole">
            <mc:AlternateContent xmlns:mc="http://schemas.openxmlformats.org/markup-compatibility/2006">
              <mc:Choice xmlns:v="urn:schemas-microsoft-com:vml" Requires="v">
                <p:oleObj spid="_x0000_s3202" name="Graph" r:id="rId4" imgW="28574910" imgH="37147500" progId="Origin50.Graph">
                  <p:embed/>
                </p:oleObj>
              </mc:Choice>
              <mc:Fallback>
                <p:oleObj name="Graph" r:id="rId4" imgW="28574910" imgH="37147500" progId="Origin50.Grap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6313" t="8936" r="6551" b="6203"/>
                      <a:stretch>
                        <a:fillRect/>
                      </a:stretch>
                    </p:blipFill>
                    <p:spPr bwMode="auto">
                      <a:xfrm>
                        <a:off x="2591780" y="800708"/>
                        <a:ext cx="3960440" cy="5024744"/>
                      </a:xfrm>
                      <a:prstGeom prst="rect">
                        <a:avLst/>
                      </a:prstGeom>
                      <a:noFill/>
                      <a:extLst/>
                    </p:spPr>
                  </p:pic>
                </p:oleObj>
              </mc:Fallback>
            </mc:AlternateContent>
          </a:graphicData>
        </a:graphic>
      </p:graphicFrame>
      <p:cxnSp>
        <p:nvCxnSpPr>
          <p:cNvPr id="8" name="直接连接符 7"/>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7" name="矩形 6"/>
          <p:cNvSpPr/>
          <p:nvPr/>
        </p:nvSpPr>
        <p:spPr>
          <a:xfrm>
            <a:off x="1764211" y="5970766"/>
            <a:ext cx="5886091" cy="338554"/>
          </a:xfrm>
          <a:prstGeom prst="rect">
            <a:avLst/>
          </a:prstGeom>
        </p:spPr>
        <p:txBody>
          <a:bodyPr wrap="square">
            <a:spAutoFit/>
          </a:bodyPr>
          <a:lstStyle/>
          <a:p>
            <a:pPr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4-4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a</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XBC-Cr</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和（</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b</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XK-Cr</a:t>
            </a:r>
            <a:r>
              <a:rPr lang="en-US" altLang="zh-CN" sz="1600" kern="0" baseline="-25000" dirty="0">
                <a:latin typeface="Times New Roman" panose="02020603050405020304" pitchFamily="18" charset="0"/>
                <a:ea typeface="楷体" panose="02010609060101010101" pitchFamily="49" charset="-122"/>
                <a:cs typeface="Tahoma" panose="020B0604030504040204" pitchFamily="34" charset="0"/>
              </a:rPr>
              <a:t>1</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两个样品的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Cr2p XPS</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谱图</a:t>
            </a:r>
            <a:endParaRPr lang="zh-CN" altLang="zh-CN" sz="1600" kern="1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26</a:t>
            </a:fld>
            <a:endParaRPr lang="en-US" altLang="zh-CN"/>
          </a:p>
        </p:txBody>
      </p:sp>
      <p:sp>
        <p:nvSpPr>
          <p:cNvPr id="10"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9121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7"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032338594"/>
              </p:ext>
            </p:extLst>
          </p:nvPr>
        </p:nvGraphicFramePr>
        <p:xfrm>
          <a:off x="2373121" y="582633"/>
          <a:ext cx="4179099" cy="5690683"/>
        </p:xfrm>
        <a:graphic>
          <a:graphicData uri="http://schemas.openxmlformats.org/presentationml/2006/ole">
            <mc:AlternateContent xmlns:mc="http://schemas.openxmlformats.org/markup-compatibility/2006">
              <mc:Choice xmlns:v="urn:schemas-microsoft-com:vml" Requires="v">
                <p:oleObj spid="_x0000_s4159" name="Graph" r:id="rId3" imgW="3291840" imgH="4389120" progId="Origin50.Graph">
                  <p:embed/>
                </p:oleObj>
              </mc:Choice>
              <mc:Fallback>
                <p:oleObj name="Graph" r:id="rId3" imgW="3291840" imgH="4389120" progId="Origin50.Graph">
                  <p:embed/>
                  <p:pic>
                    <p:nvPicPr>
                      <p:cNvPr id="0" name="Object 22"/>
                      <p:cNvPicPr>
                        <a:picLocks noChangeAspect="1" noChangeArrowheads="1"/>
                      </p:cNvPicPr>
                      <p:nvPr/>
                    </p:nvPicPr>
                    <p:blipFill>
                      <a:blip r:embed="rId4"/>
                      <a:srcRect l="7434" t="9648" r="6644" b="2792"/>
                      <a:stretch>
                        <a:fillRect/>
                      </a:stretch>
                    </p:blipFill>
                    <p:spPr bwMode="auto">
                      <a:xfrm>
                        <a:off x="2373121" y="582633"/>
                        <a:ext cx="4179099" cy="5690683"/>
                      </a:xfrm>
                      <a:prstGeom prst="rect">
                        <a:avLst/>
                      </a:prstGeom>
                      <a:noFill/>
                    </p:spPr>
                  </p:pic>
                </p:oleObj>
              </mc:Fallback>
            </mc:AlternateContent>
          </a:graphicData>
        </a:graphic>
      </p:graphicFrame>
      <p:sp>
        <p:nvSpPr>
          <p:cNvPr id="2" name="矩形 1"/>
          <p:cNvSpPr/>
          <p:nvPr/>
        </p:nvSpPr>
        <p:spPr>
          <a:xfrm>
            <a:off x="1762919" y="6106596"/>
            <a:ext cx="5778388" cy="338554"/>
          </a:xfrm>
          <a:prstGeom prst="rect">
            <a:avLst/>
          </a:prstGeom>
        </p:spPr>
        <p:txBody>
          <a:bodyPr wrap="square">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4-6 XBC</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XBC-Cr</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XK-Cr</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四个样品的</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FTIR</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谱图</a:t>
            </a:r>
            <a:endParaRPr lang="zh-CN" altLang="zh-CN" sz="1600" kern="1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27</a:t>
            </a:fld>
            <a:endParaRPr lang="en-US" altLang="zh-CN"/>
          </a:p>
        </p:txBody>
      </p:sp>
      <p:sp>
        <p:nvSpPr>
          <p:cNvPr id="9"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0880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
          <p:cNvSpPr>
            <a:spLocks noChangeArrowheads="1"/>
          </p:cNvSpPr>
          <p:nvPr/>
        </p:nvSpPr>
        <p:spPr bwMode="auto">
          <a:xfrm>
            <a:off x="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000000"/>
              </a:solidFill>
            </a:endParaRPr>
          </a:p>
        </p:txBody>
      </p:sp>
      <p:sp>
        <p:nvSpPr>
          <p:cNvPr id="15" name="Rectangle 17"/>
          <p:cNvSpPr>
            <a:spLocks noChangeArrowheads="1"/>
          </p:cNvSpPr>
          <p:nvPr/>
        </p:nvSpPr>
        <p:spPr bwMode="auto">
          <a:xfrm>
            <a:off x="1"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000000"/>
              </a:solidFill>
            </a:endParaRPr>
          </a:p>
        </p:txBody>
      </p:sp>
      <p:cxnSp>
        <p:nvCxnSpPr>
          <p:cNvPr id="25" name="直接连接符 24"/>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pic>
        <p:nvPicPr>
          <p:cNvPr id="21" name="图片 20"/>
          <p:cNvPicPr/>
          <p:nvPr/>
        </p:nvPicPr>
        <p:blipFill>
          <a:blip r:embed="rId2"/>
          <a:stretch>
            <a:fillRect/>
          </a:stretch>
        </p:blipFill>
        <p:spPr>
          <a:xfrm>
            <a:off x="827584" y="1484784"/>
            <a:ext cx="7560840" cy="3957180"/>
          </a:xfrm>
          <a:prstGeom prst="rect">
            <a:avLst/>
          </a:prstGeom>
        </p:spPr>
      </p:pic>
      <p:sp>
        <p:nvSpPr>
          <p:cNvPr id="2" name="矩形 1"/>
          <p:cNvSpPr/>
          <p:nvPr/>
        </p:nvSpPr>
        <p:spPr>
          <a:xfrm>
            <a:off x="701824" y="5841268"/>
            <a:ext cx="8046640" cy="338554"/>
          </a:xfrm>
          <a:prstGeom prst="rect">
            <a:avLst/>
          </a:prstGeom>
        </p:spPr>
        <p:txBody>
          <a:bodyPr wrap="square">
            <a:spAutoFit/>
          </a:bodyPr>
          <a:lstStyle/>
          <a:p>
            <a:pPr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4-7 </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XBC</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XBC-Cr</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XK-Cr</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四个样品的</a:t>
            </a:r>
            <a:r>
              <a:rPr lang="en-US" altLang="zh-CN" sz="1600" kern="100" baseline="300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 NMR</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谱图。标记星号的区域为边带</a:t>
            </a:r>
            <a:endParaRPr lang="zh-CN" altLang="zh-CN" sz="1600" kern="1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41DB3E6D-7EFF-48E7-9908-5CE18D8496E3}" type="slidenum">
              <a:rPr lang="en-US" altLang="zh-CN" smtClean="0"/>
              <a:pPr>
                <a:defRPr/>
              </a:pPr>
              <a:t>28</a:t>
            </a:fld>
            <a:endParaRPr lang="en-US" altLang="zh-CN"/>
          </a:p>
        </p:txBody>
      </p:sp>
      <p:sp>
        <p:nvSpPr>
          <p:cNvPr id="10"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7101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nvPr>
        </p:nvGraphicFramePr>
        <p:xfrm>
          <a:off x="1223628" y="656692"/>
          <a:ext cx="6372708" cy="5203968"/>
        </p:xfrm>
        <a:graphic>
          <a:graphicData uri="http://schemas.openxmlformats.org/presentationml/2006/ole">
            <mc:AlternateContent xmlns:mc="http://schemas.openxmlformats.org/markup-compatibility/2006">
              <mc:Choice xmlns:v="urn:schemas-microsoft-com:vml" Requires="v">
                <p:oleObj spid="_x0000_s5178" name="Graph" r:id="rId3" imgW="34290000" imgH="25717500" progId="Origin50.Graph">
                  <p:embed/>
                </p:oleObj>
              </mc:Choice>
              <mc:Fallback>
                <p:oleObj name="Graph" r:id="rId3" imgW="34290000" imgH="2571750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9564" t="7965" r="10310" b="4353"/>
                      <a:stretch>
                        <a:fillRect/>
                      </a:stretch>
                    </p:blipFill>
                    <p:spPr bwMode="auto">
                      <a:xfrm>
                        <a:off x="1223628" y="656692"/>
                        <a:ext cx="6372708" cy="5203968"/>
                      </a:xfrm>
                      <a:prstGeom prst="rect">
                        <a:avLst/>
                      </a:prstGeom>
                      <a:noFill/>
                    </p:spPr>
                  </p:pic>
                </p:oleObj>
              </mc:Fallback>
            </mc:AlternateContent>
          </a:graphicData>
        </a:graphic>
      </p:graphicFrame>
      <p:cxnSp>
        <p:nvCxnSpPr>
          <p:cNvPr id="5" name="直接连接符 4"/>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1025860" y="5970766"/>
            <a:ext cx="7038528" cy="338554"/>
          </a:xfrm>
          <a:prstGeom prst="rect">
            <a:avLst/>
          </a:prstGeom>
        </p:spPr>
        <p:txBody>
          <a:bodyPr wrap="square">
            <a:spAutoFit/>
          </a:bodyPr>
          <a:lstStyle/>
          <a:p>
            <a:pPr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4-8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a</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XBC</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XBC-Cr</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XK-Cr</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四个样品的</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C1s XPS</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谱图</a:t>
            </a:r>
            <a:endParaRPr lang="zh-CN" altLang="zh-CN" sz="1600" kern="1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41DB3E6D-7EFF-48E7-9908-5CE18D8496E3}" type="slidenum">
              <a:rPr lang="en-US" altLang="zh-CN" smtClean="0"/>
              <a:pPr>
                <a:defRPr/>
              </a:pPr>
              <a:t>29</a:t>
            </a:fld>
            <a:endParaRPr lang="en-US" altLang="zh-CN"/>
          </a:p>
        </p:txBody>
      </p:sp>
      <p:sp>
        <p:nvSpPr>
          <p:cNvPr id="9"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4626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63663" y="1397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0" name="矩形 20"/>
          <p:cNvSpPr>
            <a:spLocks noChangeArrowheads="1"/>
          </p:cNvSpPr>
          <p:nvPr/>
        </p:nvSpPr>
        <p:spPr bwMode="auto">
          <a:xfrm>
            <a:off x="0" y="6561348"/>
            <a:ext cx="9144000" cy="296652"/>
          </a:xfrm>
          <a:prstGeom prst="rect">
            <a:avLst/>
          </a:prstGeom>
          <a:solidFill>
            <a:srgbClr val="04AED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8" name="矩形 17"/>
          <p:cNvSpPr/>
          <p:nvPr/>
        </p:nvSpPr>
        <p:spPr>
          <a:xfrm>
            <a:off x="4665654" y="771551"/>
            <a:ext cx="502920" cy="502602"/>
          </a:xfrm>
          <a:prstGeom prst="rect">
            <a:avLst/>
          </a:prstGeom>
          <a:solidFill>
            <a:srgbClr val="0DB1DB"/>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5602232"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5835440"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2" name="矩形 21"/>
          <p:cNvSpPr/>
          <p:nvPr/>
        </p:nvSpPr>
        <p:spPr>
          <a:xfrm>
            <a:off x="6068648"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6301856"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景</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 name="矩形 23"/>
          <p:cNvSpPr/>
          <p:nvPr/>
        </p:nvSpPr>
        <p:spPr>
          <a:xfrm>
            <a:off x="6535064" y="771551"/>
            <a:ext cx="233208"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矩形 25"/>
          <p:cNvSpPr/>
          <p:nvPr/>
        </p:nvSpPr>
        <p:spPr>
          <a:xfrm>
            <a:off x="5347644" y="771550"/>
            <a:ext cx="259352" cy="502603"/>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5" name="矩形 4"/>
          <p:cNvSpPr/>
          <p:nvPr/>
        </p:nvSpPr>
        <p:spPr>
          <a:xfrm>
            <a:off x="256383" y="987733"/>
            <a:ext cx="8244916" cy="332398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smtClean="0">
                <a:latin typeface="Times New Roman" panose="02020603050405020304" pitchFamily="18" charset="0"/>
                <a:cs typeface="Times New Roman" panose="02020603050405020304" pitchFamily="18" charset="0"/>
              </a:rPr>
              <a:t>反应</a:t>
            </a:r>
            <a:r>
              <a:rPr lang="zh-CN" altLang="zh-CN" sz="2000" dirty="0">
                <a:latin typeface="Times New Roman" panose="02020603050405020304" pitchFamily="18" charset="0"/>
                <a:cs typeface="Times New Roman" panose="02020603050405020304" pitchFamily="18" charset="0"/>
              </a:rPr>
              <a:t>后的吸附剂上</a:t>
            </a:r>
            <a:r>
              <a:rPr lang="en-US" altLang="zh-CN" sz="2000" dirty="0">
                <a:latin typeface="Times New Roman" panose="02020603050405020304" pitchFamily="18" charset="0"/>
              </a:rPr>
              <a:t>Cr(VI)</a:t>
            </a:r>
            <a:r>
              <a:rPr lang="zh-CN" altLang="zh-CN"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rPr>
              <a:t>Cr(III)</a:t>
            </a:r>
            <a:r>
              <a:rPr lang="zh-CN" altLang="zh-CN" sz="2000" dirty="0">
                <a:latin typeface="Times New Roman" panose="02020603050405020304" pitchFamily="18" charset="0"/>
                <a:cs typeface="Times New Roman" panose="02020603050405020304" pitchFamily="18" charset="0"/>
              </a:rPr>
              <a:t>共存，且</a:t>
            </a:r>
            <a:r>
              <a:rPr lang="en-US" altLang="zh-CN" sz="2000" dirty="0">
                <a:latin typeface="Times New Roman" panose="02020603050405020304" pitchFamily="18" charset="0"/>
              </a:rPr>
              <a:t>Cr(III)</a:t>
            </a:r>
            <a:r>
              <a:rPr lang="zh-CN" altLang="zh-CN" sz="2000" dirty="0">
                <a:latin typeface="Times New Roman" panose="02020603050405020304" pitchFamily="18" charset="0"/>
                <a:cs typeface="Times New Roman" panose="02020603050405020304" pitchFamily="18" charset="0"/>
              </a:rPr>
              <a:t>占多数</a:t>
            </a:r>
            <a:r>
              <a:rPr lang="zh-CN" altLang="zh-CN"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000" dirty="0" smtClean="0">
                <a:latin typeface="Times New Roman" panose="02020603050405020304" pitchFamily="18" charset="0"/>
                <a:cs typeface="Times New Roman" panose="02020603050405020304" pitchFamily="18" charset="0"/>
              </a:rPr>
              <a:t>反应</a:t>
            </a:r>
            <a:r>
              <a:rPr lang="zh-CN" altLang="zh-CN" sz="2000" dirty="0">
                <a:latin typeface="Times New Roman" panose="02020603050405020304" pitchFamily="18" charset="0"/>
                <a:cs typeface="Times New Roman" panose="02020603050405020304" pitchFamily="18" charset="0"/>
              </a:rPr>
              <a:t>后吸附剂上的</a:t>
            </a:r>
            <a:r>
              <a:rPr lang="en-US" altLang="zh-CN" sz="2000" dirty="0">
                <a:latin typeface="Times New Roman" panose="02020603050405020304" pitchFamily="18" charset="0"/>
              </a:rPr>
              <a:t>-CH</a:t>
            </a:r>
            <a:r>
              <a:rPr lang="en-US" altLang="zh-CN" sz="2000" baseline="-25000" dirty="0">
                <a:latin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rPr>
              <a:t>-CH</a:t>
            </a:r>
            <a:r>
              <a:rPr lang="en-US" altLang="zh-CN" sz="2000" baseline="-25000" dirty="0">
                <a:latin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rPr>
              <a:t>C-O</a:t>
            </a:r>
            <a:r>
              <a:rPr lang="zh-CN" altLang="zh-CN"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rPr>
              <a:t>Ar</a:t>
            </a:r>
            <a:r>
              <a:rPr lang="en-US" altLang="zh-CN" sz="2000" dirty="0">
                <a:latin typeface="Times New Roman" panose="02020603050405020304" pitchFamily="18" charset="0"/>
              </a:rPr>
              <a:t>-OH</a:t>
            </a:r>
            <a:r>
              <a:rPr lang="zh-CN" altLang="zh-CN" sz="2000" dirty="0">
                <a:latin typeface="Times New Roman" panose="02020603050405020304" pitchFamily="18" charset="0"/>
                <a:cs typeface="Times New Roman" panose="02020603050405020304" pitchFamily="18" charset="0"/>
              </a:rPr>
              <a:t>等基团含量降低，</a:t>
            </a:r>
            <a:r>
              <a:rPr lang="en-US" altLang="zh-CN" sz="2000" dirty="0">
                <a:latin typeface="Times New Roman" panose="02020603050405020304" pitchFamily="18" charset="0"/>
              </a:rPr>
              <a:t>C=O</a:t>
            </a:r>
            <a:r>
              <a:rPr lang="zh-CN" altLang="zh-CN"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rPr>
              <a:t>O-C=O</a:t>
            </a:r>
            <a:r>
              <a:rPr lang="zh-CN" altLang="zh-CN" sz="2000" dirty="0">
                <a:latin typeface="Times New Roman" panose="02020603050405020304" pitchFamily="18" charset="0"/>
                <a:cs typeface="Times New Roman" panose="02020603050405020304" pitchFamily="18" charset="0"/>
              </a:rPr>
              <a:t>等基团含量增加</a:t>
            </a:r>
            <a:r>
              <a:rPr lang="zh-CN"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nSpc>
                <a:spcPct val="150000"/>
              </a:lnSpc>
            </a:pPr>
            <a:r>
              <a:rPr lang="zh-CN" altLang="zh-CN" sz="2000" dirty="0" smtClean="0">
                <a:latin typeface="Times New Roman" panose="02020603050405020304" pitchFamily="18" charset="0"/>
                <a:cs typeface="Times New Roman" panose="02020603050405020304" pitchFamily="18" charset="0"/>
              </a:rPr>
              <a:t>据此</a:t>
            </a:r>
            <a:r>
              <a:rPr lang="zh-CN" altLang="zh-CN" sz="2000" dirty="0">
                <a:latin typeface="Times New Roman" panose="02020603050405020304" pitchFamily="18" charset="0"/>
                <a:cs typeface="Times New Roman" panose="02020603050405020304" pitchFamily="18" charset="0"/>
              </a:rPr>
              <a:t>我们可以确定，褐煤及其干酪根吸附水中</a:t>
            </a:r>
            <a:r>
              <a:rPr lang="en-US" altLang="zh-CN" sz="2000" dirty="0">
                <a:latin typeface="Times New Roman" panose="02020603050405020304" pitchFamily="18" charset="0"/>
              </a:rPr>
              <a:t>Cr(VI)</a:t>
            </a:r>
            <a:r>
              <a:rPr lang="zh-CN" altLang="zh-CN" sz="2000" dirty="0">
                <a:latin typeface="Times New Roman" panose="02020603050405020304" pitchFamily="18" charset="0"/>
                <a:cs typeface="Times New Roman" panose="02020603050405020304" pitchFamily="18" charset="0"/>
              </a:rPr>
              <a:t>时发生了</a:t>
            </a:r>
            <a:r>
              <a:rPr lang="zh-CN" altLang="zh-CN" sz="2000" b="1" dirty="0">
                <a:latin typeface="Times New Roman" panose="02020603050405020304" pitchFamily="18" charset="0"/>
                <a:cs typeface="Times New Roman" panose="02020603050405020304" pitchFamily="18" charset="0"/>
              </a:rPr>
              <a:t>氧化还原反应</a:t>
            </a:r>
            <a:r>
              <a:rPr lang="zh-CN" altLang="zh-CN" sz="2000" dirty="0">
                <a:latin typeface="Times New Roman" panose="02020603050405020304" pitchFamily="18" charset="0"/>
                <a:cs typeface="Times New Roman" panose="02020603050405020304" pitchFamily="18" charset="0"/>
              </a:rPr>
              <a:t>，吸附剂从溶液中吸附的</a:t>
            </a:r>
            <a:r>
              <a:rPr lang="en-US" altLang="zh-CN" sz="2000" dirty="0">
                <a:latin typeface="Times New Roman" panose="02020603050405020304" pitchFamily="18" charset="0"/>
              </a:rPr>
              <a:t>Cr(VI)</a:t>
            </a:r>
            <a:r>
              <a:rPr lang="zh-CN" altLang="zh-CN" sz="2000" dirty="0">
                <a:latin typeface="Times New Roman" panose="02020603050405020304" pitchFamily="18" charset="0"/>
                <a:cs typeface="Times New Roman" panose="02020603050405020304" pitchFamily="18" charset="0"/>
              </a:rPr>
              <a:t>大部分被还原成了</a:t>
            </a:r>
            <a:r>
              <a:rPr lang="en-US" altLang="zh-CN" sz="2000" dirty="0">
                <a:latin typeface="Times New Roman" panose="02020603050405020304" pitchFamily="18" charset="0"/>
              </a:rPr>
              <a:t>Cr(III)</a:t>
            </a:r>
            <a:r>
              <a:rPr lang="zh-CN" altLang="zh-CN" sz="2000" dirty="0">
                <a:latin typeface="Times New Roman" panose="02020603050405020304" pitchFamily="18" charset="0"/>
                <a:cs typeface="Times New Roman" panose="02020603050405020304" pitchFamily="18" charset="0"/>
              </a:rPr>
              <a:t>，褐煤及其干酪根结构中的还原性组分</a:t>
            </a:r>
            <a:r>
              <a:rPr lang="en-US" altLang="zh-CN" sz="2000" dirty="0">
                <a:latin typeface="Times New Roman" panose="02020603050405020304" pitchFamily="18" charset="0"/>
              </a:rPr>
              <a:t>-CH</a:t>
            </a:r>
            <a:r>
              <a:rPr lang="en-US" altLang="zh-CN" sz="2000" baseline="-25000" dirty="0">
                <a:latin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rPr>
              <a:t>-CH</a:t>
            </a:r>
            <a:r>
              <a:rPr lang="en-US" altLang="zh-CN" sz="2000" baseline="-25000" dirty="0">
                <a:latin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rPr>
              <a:t>C-O</a:t>
            </a:r>
            <a:r>
              <a:rPr lang="zh-CN" altLang="zh-CN" sz="2000" dirty="0">
                <a:latin typeface="Times New Roman" panose="02020603050405020304" pitchFamily="18" charset="0"/>
                <a:cs typeface="Times New Roman" panose="02020603050405020304" pitchFamily="18" charset="0"/>
              </a:rPr>
              <a:t>和</a:t>
            </a:r>
            <a:r>
              <a:rPr lang="en-US" altLang="zh-CN" sz="2000" dirty="0" err="1">
                <a:latin typeface="Times New Roman" panose="02020603050405020304" pitchFamily="18" charset="0"/>
              </a:rPr>
              <a:t>Ar</a:t>
            </a:r>
            <a:r>
              <a:rPr lang="en-US" altLang="zh-CN" sz="2000" dirty="0">
                <a:latin typeface="Times New Roman" panose="02020603050405020304" pitchFamily="18" charset="0"/>
              </a:rPr>
              <a:t>-OH</a:t>
            </a:r>
            <a:r>
              <a:rPr lang="zh-CN" altLang="zh-CN" sz="2000" dirty="0">
                <a:latin typeface="Times New Roman" panose="02020603050405020304" pitchFamily="18" charset="0"/>
                <a:cs typeface="Times New Roman" panose="02020603050405020304" pitchFamily="18" charset="0"/>
              </a:rPr>
              <a:t>参与了将</a:t>
            </a:r>
            <a:r>
              <a:rPr lang="en-US" altLang="zh-CN" sz="2000" dirty="0">
                <a:latin typeface="Times New Roman" panose="02020603050405020304" pitchFamily="18" charset="0"/>
              </a:rPr>
              <a:t>Cr(VI)</a:t>
            </a:r>
            <a:r>
              <a:rPr lang="zh-CN" altLang="zh-CN" sz="2000" dirty="0">
                <a:latin typeface="Times New Roman" panose="02020603050405020304" pitchFamily="18" charset="0"/>
                <a:cs typeface="Times New Roman" panose="02020603050405020304" pitchFamily="18" charset="0"/>
              </a:rPr>
              <a:t>还原成</a:t>
            </a:r>
            <a:r>
              <a:rPr lang="en-US" altLang="zh-CN" sz="2000" dirty="0">
                <a:latin typeface="Times New Roman" panose="02020603050405020304" pitchFamily="18" charset="0"/>
              </a:rPr>
              <a:t>Cr(III)</a:t>
            </a:r>
            <a:r>
              <a:rPr lang="zh-CN" altLang="zh-CN" sz="2000" dirty="0">
                <a:latin typeface="Times New Roman" panose="02020603050405020304" pitchFamily="18" charset="0"/>
                <a:cs typeface="Times New Roman" panose="02020603050405020304" pitchFamily="18" charset="0"/>
              </a:rPr>
              <a:t>的过程，同时自身被氧化成</a:t>
            </a:r>
            <a:r>
              <a:rPr lang="en-US" altLang="zh-CN" sz="2000" dirty="0">
                <a:latin typeface="Times New Roman" panose="02020603050405020304" pitchFamily="18" charset="0"/>
              </a:rPr>
              <a:t>C=O</a:t>
            </a:r>
            <a:r>
              <a:rPr lang="zh-CN" altLang="zh-CN"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rPr>
              <a:t>O-C=O</a:t>
            </a:r>
            <a:r>
              <a:rPr lang="zh-CN" altLang="zh-CN" sz="2000" dirty="0">
                <a:latin typeface="Times New Roman" panose="02020603050405020304" pitchFamily="18" charset="0"/>
                <a:cs typeface="Times New Roman" panose="02020603050405020304" pitchFamily="18" charset="0"/>
              </a:rPr>
              <a:t>等基团，</a:t>
            </a:r>
            <a:endParaRPr lang="zh-CN" altLang="en-US" sz="2000" dirty="0"/>
          </a:p>
        </p:txBody>
      </p:sp>
      <p:sp>
        <p:nvSpPr>
          <p:cNvPr id="6" name="矩形 5"/>
          <p:cNvSpPr/>
          <p:nvPr/>
        </p:nvSpPr>
        <p:spPr>
          <a:xfrm>
            <a:off x="1691680" y="4552811"/>
            <a:ext cx="6193891" cy="369332"/>
          </a:xfrm>
          <a:prstGeom prst="rect">
            <a:avLst/>
          </a:prstGeom>
        </p:spPr>
        <p:txBody>
          <a:bodyPr wrap="square">
            <a:spAutoFit/>
          </a:bodyPr>
          <a:lstStyle/>
          <a:p>
            <a:r>
              <a:rPr lang="en-US" altLang="zh-CN" dirty="0">
                <a:latin typeface="Times New Roman" panose="02020603050405020304" pitchFamily="18" charset="0"/>
              </a:rPr>
              <a:t>Cr</a:t>
            </a:r>
            <a:r>
              <a:rPr lang="en-US" altLang="zh-CN" baseline="-25000" dirty="0">
                <a:latin typeface="Times New Roman" panose="02020603050405020304" pitchFamily="18" charset="0"/>
              </a:rPr>
              <a:t>2</a:t>
            </a:r>
            <a:r>
              <a:rPr lang="en-US" altLang="zh-CN" dirty="0">
                <a:latin typeface="Times New Roman" panose="02020603050405020304" pitchFamily="18" charset="0"/>
              </a:rPr>
              <a:t>O</a:t>
            </a:r>
            <a:r>
              <a:rPr lang="en-US" altLang="zh-CN" baseline="-25000" dirty="0">
                <a:latin typeface="Times New Roman" panose="02020603050405020304" pitchFamily="18" charset="0"/>
              </a:rPr>
              <a:t>7</a:t>
            </a:r>
            <a:r>
              <a:rPr lang="en-US" altLang="zh-CN" baseline="30000" dirty="0">
                <a:latin typeface="Times New Roman" panose="02020603050405020304" pitchFamily="18" charset="0"/>
              </a:rPr>
              <a:t>2-</a:t>
            </a:r>
            <a:r>
              <a:rPr lang="en-US" altLang="zh-CN" dirty="0">
                <a:latin typeface="Times New Roman" panose="02020603050405020304" pitchFamily="18" charset="0"/>
              </a:rPr>
              <a:t> + 14H</a:t>
            </a:r>
            <a:r>
              <a:rPr lang="en-US" altLang="zh-CN" baseline="30000" dirty="0">
                <a:latin typeface="Times New Roman" panose="02020603050405020304" pitchFamily="18" charset="0"/>
              </a:rPr>
              <a:t>+</a:t>
            </a:r>
            <a:r>
              <a:rPr lang="en-US" altLang="zh-CN" dirty="0">
                <a:latin typeface="Times New Roman" panose="02020603050405020304" pitchFamily="18" charset="0"/>
              </a:rPr>
              <a:t> + 6e</a:t>
            </a:r>
            <a:r>
              <a:rPr lang="en-US" altLang="zh-CN" baseline="30000" dirty="0">
                <a:latin typeface="Times New Roman" panose="02020603050405020304" pitchFamily="18" charset="0"/>
              </a:rPr>
              <a:t>-</a:t>
            </a:r>
            <a:r>
              <a:rPr lang="en-US" altLang="zh-CN" dirty="0">
                <a:latin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adsorbent</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 2Cr</a:t>
            </a:r>
            <a:r>
              <a:rPr lang="en-US" altLang="zh-CN" baseline="30000" dirty="0">
                <a:latin typeface="Times New Roman" panose="02020603050405020304" pitchFamily="18" charset="0"/>
              </a:rPr>
              <a:t>3+</a:t>
            </a:r>
            <a:r>
              <a:rPr lang="en-US" altLang="zh-CN" dirty="0">
                <a:latin typeface="Times New Roman" panose="02020603050405020304" pitchFamily="18" charset="0"/>
              </a:rPr>
              <a:t> + 7H</a:t>
            </a:r>
            <a:r>
              <a:rPr lang="en-US" altLang="zh-CN" baseline="-25000" dirty="0">
                <a:latin typeface="Times New Roman" panose="02020603050405020304" pitchFamily="18" charset="0"/>
              </a:rPr>
              <a:t>2</a:t>
            </a:r>
            <a:r>
              <a:rPr lang="en-US" altLang="zh-CN" dirty="0">
                <a:latin typeface="Times New Roman" panose="02020603050405020304" pitchFamily="18" charset="0"/>
              </a:rPr>
              <a:t>O </a:t>
            </a:r>
            <a:endParaRPr lang="zh-CN" altLang="en-US" dirty="0"/>
          </a:p>
        </p:txBody>
      </p:sp>
      <p:sp>
        <p:nvSpPr>
          <p:cNvPr id="7" name="矩形 6"/>
          <p:cNvSpPr/>
          <p:nvPr/>
        </p:nvSpPr>
        <p:spPr>
          <a:xfrm>
            <a:off x="1691680" y="5236308"/>
            <a:ext cx="5922404" cy="369332"/>
          </a:xfrm>
          <a:prstGeom prst="rect">
            <a:avLst/>
          </a:prstGeom>
        </p:spPr>
        <p:txBody>
          <a:bodyPr wrap="square">
            <a:spAutoFit/>
          </a:bodyPr>
          <a:lstStyle/>
          <a:p>
            <a:r>
              <a:rPr lang="en-US" altLang="zh-CN" dirty="0">
                <a:latin typeface="Times New Roman" panose="02020603050405020304" pitchFamily="18" charset="0"/>
              </a:rPr>
              <a:t>HCrO</a:t>
            </a:r>
            <a:r>
              <a:rPr lang="en-US" altLang="zh-CN" baseline="-25000" dirty="0">
                <a:latin typeface="Times New Roman" panose="02020603050405020304" pitchFamily="18" charset="0"/>
              </a:rPr>
              <a:t>4</a:t>
            </a:r>
            <a:r>
              <a:rPr lang="en-US" altLang="zh-CN" baseline="30000" dirty="0">
                <a:latin typeface="Times New Roman" panose="02020603050405020304" pitchFamily="18" charset="0"/>
              </a:rPr>
              <a:t>-</a:t>
            </a:r>
            <a:r>
              <a:rPr lang="en-US" altLang="zh-CN" dirty="0">
                <a:latin typeface="Times New Roman" panose="02020603050405020304" pitchFamily="18" charset="0"/>
              </a:rPr>
              <a:t> + 7H</a:t>
            </a:r>
            <a:r>
              <a:rPr lang="en-US" altLang="zh-CN" baseline="30000" dirty="0">
                <a:latin typeface="Times New Roman" panose="02020603050405020304" pitchFamily="18" charset="0"/>
              </a:rPr>
              <a:t>+</a:t>
            </a:r>
            <a:r>
              <a:rPr lang="en-US" altLang="zh-CN" dirty="0">
                <a:latin typeface="Times New Roman" panose="02020603050405020304" pitchFamily="18" charset="0"/>
              </a:rPr>
              <a:t> + 3e</a:t>
            </a:r>
            <a:r>
              <a:rPr lang="en-US" altLang="zh-CN" baseline="30000" dirty="0">
                <a:latin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adsorbent</a:t>
            </a:r>
            <a:r>
              <a:rPr lang="zh-CN" altLang="zh-CN" dirty="0">
                <a:latin typeface="Times New Roman" panose="02020603050405020304" pitchFamily="18" charset="0"/>
                <a:cs typeface="Times New Roman" panose="02020603050405020304" pitchFamily="18" charset="0"/>
              </a:rPr>
              <a:t>）</a:t>
            </a:r>
            <a:r>
              <a:rPr lang="zh-CN" altLang="zh-CN" dirty="0">
                <a:ea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 Cr</a:t>
            </a:r>
            <a:r>
              <a:rPr lang="en-US" altLang="zh-CN" baseline="30000" dirty="0">
                <a:latin typeface="Times New Roman" panose="02020603050405020304" pitchFamily="18" charset="0"/>
              </a:rPr>
              <a:t>3+</a:t>
            </a:r>
            <a:r>
              <a:rPr lang="en-US" altLang="zh-CN" dirty="0">
                <a:latin typeface="Times New Roman" panose="02020603050405020304" pitchFamily="18" charset="0"/>
              </a:rPr>
              <a:t> + 4H</a:t>
            </a:r>
            <a:r>
              <a:rPr lang="en-US" altLang="zh-CN" baseline="-25000" dirty="0">
                <a:latin typeface="Times New Roman" panose="02020603050405020304" pitchFamily="18" charset="0"/>
              </a:rPr>
              <a:t>2</a:t>
            </a:r>
            <a:r>
              <a:rPr lang="en-US" altLang="zh-CN" dirty="0">
                <a:latin typeface="Times New Roman" panose="02020603050405020304" pitchFamily="18" charset="0"/>
              </a:rPr>
              <a:t>O</a:t>
            </a:r>
            <a:endParaRPr lang="zh-CN" altLang="en-US" dirty="0"/>
          </a:p>
        </p:txBody>
      </p:sp>
      <p:sp>
        <p:nvSpPr>
          <p:cNvPr id="8" name="灯片编号占位符 7"/>
          <p:cNvSpPr>
            <a:spLocks noGrp="1"/>
          </p:cNvSpPr>
          <p:nvPr>
            <p:ph type="sldNum" sz="quarter" idx="12"/>
          </p:nvPr>
        </p:nvSpPr>
        <p:spPr/>
        <p:txBody>
          <a:bodyPr/>
          <a:lstStyle/>
          <a:p>
            <a:pPr>
              <a:defRPr/>
            </a:pPr>
            <a:fld id="{41DB3E6D-7EFF-48E7-9908-5CE18D8496E3}" type="slidenum">
              <a:rPr lang="en-US" altLang="zh-CN" smtClean="0"/>
              <a:pPr>
                <a:defRPr/>
              </a:pPr>
              <a:t>30</a:t>
            </a:fld>
            <a:endParaRPr lang="en-US" altLang="zh-CN"/>
          </a:p>
        </p:txBody>
      </p:sp>
      <p:sp>
        <p:nvSpPr>
          <p:cNvPr id="10"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3194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7" name="Rectangle 2"/>
          <p:cNvSpPr>
            <a:spLocks noChangeArrowheads="1"/>
          </p:cNvSpPr>
          <p:nvPr/>
        </p:nvSpPr>
        <p:spPr bwMode="auto">
          <a:xfrm>
            <a:off x="2447764" y="27735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332625465"/>
              </p:ext>
            </p:extLst>
          </p:nvPr>
        </p:nvGraphicFramePr>
        <p:xfrm>
          <a:off x="271819" y="1001445"/>
          <a:ext cx="3508093" cy="3543679"/>
        </p:xfrm>
        <a:graphic>
          <a:graphicData uri="http://schemas.openxmlformats.org/presentationml/2006/ole">
            <mc:AlternateContent xmlns:mc="http://schemas.openxmlformats.org/markup-compatibility/2006">
              <mc:Choice xmlns:v="urn:schemas-microsoft-com:vml" Requires="v">
                <p:oleObj spid="_x0000_s17486" name="Graph" r:id="rId4" imgW="32280069" imgH="22669292" progId="Origin50.Graph">
                  <p:embed/>
                </p:oleObj>
              </mc:Choice>
              <mc:Fallback>
                <p:oleObj name="Graph" r:id="rId4" imgW="32280069" imgH="22669292" progId="Origin50.Grap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l="9290" t="8496" r="13104" b="1889"/>
                      <a:stretch>
                        <a:fillRect/>
                      </a:stretch>
                    </p:blipFill>
                    <p:spPr bwMode="auto">
                      <a:xfrm>
                        <a:off x="271819" y="1001445"/>
                        <a:ext cx="3508093" cy="3543679"/>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67902335"/>
              </p:ext>
            </p:extLst>
          </p:nvPr>
        </p:nvGraphicFramePr>
        <p:xfrm>
          <a:off x="4050857" y="440668"/>
          <a:ext cx="4288922" cy="4867927"/>
        </p:xfrm>
        <a:graphic>
          <a:graphicData uri="http://schemas.openxmlformats.org/presentationml/2006/ole">
            <mc:AlternateContent xmlns:mc="http://schemas.openxmlformats.org/markup-compatibility/2006">
              <mc:Choice xmlns:v="urn:schemas-microsoft-com:vml" Requires="v">
                <p:oleObj spid="_x0000_s17487" name="Graph" r:id="rId6" imgW="28574861" imgH="34289933" progId="Origin50.Graph">
                  <p:embed/>
                </p:oleObj>
              </mc:Choice>
              <mc:Fallback>
                <p:oleObj name="Graph" r:id="rId6" imgW="28574861" imgH="34289933" progId="Origin50.Grap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t="7979" r="6689" b="4524"/>
                      <a:stretch>
                        <a:fillRect/>
                      </a:stretch>
                    </p:blipFill>
                    <p:spPr bwMode="auto">
                      <a:xfrm>
                        <a:off x="4050857" y="440668"/>
                        <a:ext cx="4288922" cy="4867927"/>
                      </a:xfrm>
                      <a:prstGeom prst="rect">
                        <a:avLst/>
                      </a:prstGeom>
                      <a:noFill/>
                    </p:spPr>
                  </p:pic>
                </p:oleObj>
              </mc:Fallback>
            </mc:AlternateContent>
          </a:graphicData>
        </a:graphic>
      </p:graphicFrame>
      <p:sp>
        <p:nvSpPr>
          <p:cNvPr id="5" name="矩形 4"/>
          <p:cNvSpPr/>
          <p:nvPr/>
        </p:nvSpPr>
        <p:spPr>
          <a:xfrm>
            <a:off x="161764" y="4714355"/>
            <a:ext cx="3618148" cy="830997"/>
          </a:xfrm>
          <a:prstGeom prst="rect">
            <a:avLst/>
          </a:prstGeom>
        </p:spPr>
        <p:txBody>
          <a:bodyPr wrap="square">
            <a:spAutoFit/>
          </a:bodyPr>
          <a:lstStyle/>
          <a:p>
            <a:pPr marR="59690"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3-2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在吸附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前后，溶液中</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pH</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的变化。物料比：</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0.2 g</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吸附剂，</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 mL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溶液；温度，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25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℃；时间，</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96 h</a:t>
            </a:r>
            <a:endParaRPr lang="zh-CN" altLang="zh-CN" sz="1600" kern="100" dirty="0">
              <a:latin typeface="Times New Roman" panose="02020603050405020304" pitchFamily="18" charset="0"/>
              <a:cs typeface="Times New Roman" panose="02020603050405020304" pitchFamily="18" charset="0"/>
            </a:endParaRPr>
          </a:p>
        </p:txBody>
      </p:sp>
      <p:sp>
        <p:nvSpPr>
          <p:cNvPr id="6" name="矩形 5"/>
          <p:cNvSpPr/>
          <p:nvPr/>
        </p:nvSpPr>
        <p:spPr>
          <a:xfrm>
            <a:off x="4175956" y="5308595"/>
            <a:ext cx="4434768" cy="1077218"/>
          </a:xfrm>
          <a:prstGeom prst="rect">
            <a:avLst/>
          </a:prstGeom>
        </p:spPr>
        <p:txBody>
          <a:bodyPr wrap="square">
            <a:spAutoFit/>
          </a:bodyPr>
          <a:lstStyle/>
          <a:p>
            <a:pPr algn="ctr">
              <a:spcAft>
                <a:spcPts val="0"/>
              </a:spcAft>
            </a:pP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图</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4-5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滤液中铬离子的分布图。物料比：</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2.0 g</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吸附剂，</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100 mL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溶液；温度，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40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℃；初始</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Cr(VI)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浓度，</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96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XK</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样品的是</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100 </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mmol</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/L</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pH</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1.0</a:t>
            </a:r>
            <a:endParaRPr lang="zh-CN" altLang="zh-CN" sz="1600" kern="1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pPr>
              <a:defRPr/>
            </a:pPr>
            <a:fld id="{41DB3E6D-7EFF-48E7-9908-5CE18D8496E3}" type="slidenum">
              <a:rPr lang="en-US" altLang="zh-CN" smtClean="0"/>
              <a:pPr>
                <a:defRPr/>
              </a:pPr>
              <a:t>31</a:t>
            </a:fld>
            <a:endParaRPr lang="en-US" altLang="zh-CN"/>
          </a:p>
        </p:txBody>
      </p:sp>
      <p:sp>
        <p:nvSpPr>
          <p:cNvPr id="12"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70854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271623" y="1160748"/>
            <a:ext cx="8478688" cy="3779240"/>
          </a:xfrm>
          <a:prstGeom prst="rect">
            <a:avLst/>
          </a:prstGeom>
        </p:spPr>
        <p:txBody>
          <a:bodyPr wrap="square">
            <a:spAutoFit/>
          </a:bodyPr>
          <a:lstStyle/>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1. </a:t>
            </a:r>
            <a:r>
              <a:rPr lang="zh-CN" altLang="zh-CN" kern="100" dirty="0" smtClean="0">
                <a:latin typeface="Times New Roman" panose="02020603050405020304" pitchFamily="18" charset="0"/>
                <a:cs typeface="Times New Roman" panose="02020603050405020304" pitchFamily="18" charset="0"/>
              </a:rPr>
              <a:t>根据</a:t>
            </a:r>
            <a:r>
              <a:rPr lang="en-US" altLang="zh-CN" kern="100" dirty="0">
                <a:latin typeface="Times New Roman" panose="02020603050405020304" pitchFamily="18" charset="0"/>
                <a:cs typeface="Times New Roman" panose="02020603050405020304" pitchFamily="18" charset="0"/>
              </a:rPr>
              <a:t>SEM-EDS</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TEM-EDS</a:t>
            </a:r>
            <a:r>
              <a:rPr lang="zh-CN" altLang="zh-CN" kern="100" dirty="0">
                <a:latin typeface="Times New Roman" panose="02020603050405020304" pitchFamily="18" charset="0"/>
                <a:cs typeface="Times New Roman" panose="02020603050405020304" pitchFamily="18" charset="0"/>
              </a:rPr>
              <a:t>和</a:t>
            </a:r>
            <a:r>
              <a:rPr lang="en-US" altLang="zh-CN" kern="100" dirty="0">
                <a:latin typeface="Times New Roman" panose="02020603050405020304" pitchFamily="18" charset="0"/>
                <a:cs typeface="Times New Roman" panose="02020603050405020304" pitchFamily="18" charset="0"/>
              </a:rPr>
              <a:t>XPS</a:t>
            </a:r>
            <a:r>
              <a:rPr lang="zh-CN" altLang="zh-CN" kern="100" dirty="0">
                <a:latin typeface="Times New Roman" panose="02020603050405020304" pitchFamily="18" charset="0"/>
                <a:cs typeface="Times New Roman" panose="02020603050405020304" pitchFamily="18" charset="0"/>
              </a:rPr>
              <a:t>分析，褐煤及其干酪根在和</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溶液反应后，其上成功的负载了大量的铬离子，且铬离子在吸附剂表面分布均匀，密度较大</a:t>
            </a:r>
            <a:r>
              <a:rPr lang="zh-CN" altLang="zh-CN" kern="100" dirty="0" smtClean="0">
                <a:latin typeface="Times New Roman" panose="02020603050405020304" pitchFamily="18" charset="0"/>
                <a:cs typeface="Times New Roman" panose="02020603050405020304" pitchFamily="18" charset="0"/>
              </a:rPr>
              <a:t>。</a:t>
            </a:r>
            <a:endParaRPr lang="en-US" altLang="zh-CN" kern="100" dirty="0" smtClean="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2. </a:t>
            </a:r>
            <a:r>
              <a:rPr lang="zh-CN" altLang="zh-CN" kern="100" dirty="0" smtClean="0">
                <a:latin typeface="Times New Roman" panose="02020603050405020304" pitchFamily="18" charset="0"/>
                <a:cs typeface="Times New Roman" panose="02020603050405020304" pitchFamily="18" charset="0"/>
              </a:rPr>
              <a:t>根据</a:t>
            </a:r>
            <a:r>
              <a:rPr lang="en-US" altLang="zh-CN" kern="100" dirty="0">
                <a:latin typeface="Times New Roman" panose="02020603050405020304" pitchFamily="18" charset="0"/>
                <a:cs typeface="Times New Roman" panose="02020603050405020304" pitchFamily="18" charset="0"/>
              </a:rPr>
              <a:t>XPS</a:t>
            </a:r>
            <a:r>
              <a:rPr lang="zh-CN" altLang="zh-CN" kern="100" dirty="0">
                <a:latin typeface="Times New Roman" panose="02020603050405020304" pitchFamily="18" charset="0"/>
                <a:cs typeface="Times New Roman" panose="02020603050405020304" pitchFamily="18" charset="0"/>
              </a:rPr>
              <a:t>的</a:t>
            </a:r>
            <a:r>
              <a:rPr lang="en-US" altLang="zh-CN" kern="100" dirty="0">
                <a:latin typeface="Times New Roman" panose="02020603050405020304" pitchFamily="18" charset="0"/>
                <a:cs typeface="Times New Roman" panose="02020603050405020304" pitchFamily="18" charset="0"/>
              </a:rPr>
              <a:t>Cr2p</a:t>
            </a:r>
            <a:r>
              <a:rPr lang="zh-CN" altLang="zh-CN" kern="100" dirty="0">
                <a:latin typeface="Times New Roman" panose="02020603050405020304" pitchFamily="18" charset="0"/>
                <a:cs typeface="Times New Roman" panose="02020603050405020304" pitchFamily="18" charset="0"/>
              </a:rPr>
              <a:t>谱图分析，吸附剂上的铬离子有三价和六价两个价态，其中褐煤和干酪根两个样品上的</a:t>
            </a:r>
            <a:r>
              <a:rPr lang="en-US" altLang="zh-CN" kern="100" dirty="0">
                <a:latin typeface="Times New Roman" panose="02020603050405020304" pitchFamily="18" charset="0"/>
                <a:cs typeface="Times New Roman" panose="02020603050405020304" pitchFamily="18" charset="0"/>
              </a:rPr>
              <a:t>Cr(III)</a:t>
            </a:r>
            <a:r>
              <a:rPr lang="zh-CN" altLang="zh-CN" kern="100" dirty="0">
                <a:latin typeface="Times New Roman" panose="02020603050405020304" pitchFamily="18" charset="0"/>
                <a:cs typeface="Times New Roman" panose="02020603050405020304" pitchFamily="18" charset="0"/>
              </a:rPr>
              <a:t>比例分别达到</a:t>
            </a:r>
            <a:r>
              <a:rPr lang="en-US" altLang="zh-CN" kern="100" dirty="0">
                <a:latin typeface="Times New Roman" panose="02020603050405020304" pitchFamily="18" charset="0"/>
                <a:cs typeface="Times New Roman" panose="02020603050405020304" pitchFamily="18" charset="0"/>
              </a:rPr>
              <a:t>79.8%</a:t>
            </a:r>
            <a:r>
              <a:rPr lang="zh-CN" altLang="zh-CN" kern="100" dirty="0">
                <a:latin typeface="Times New Roman" panose="02020603050405020304" pitchFamily="18" charset="0"/>
                <a:cs typeface="Times New Roman" panose="02020603050405020304" pitchFamily="18" charset="0"/>
              </a:rPr>
              <a:t>和</a:t>
            </a:r>
            <a:r>
              <a:rPr lang="en-US" altLang="zh-CN" kern="100" dirty="0">
                <a:latin typeface="Times New Roman" panose="02020603050405020304" pitchFamily="18" charset="0"/>
                <a:cs typeface="Times New Roman" panose="02020603050405020304" pitchFamily="18" charset="0"/>
              </a:rPr>
              <a:t>77.4</a:t>
            </a:r>
            <a:r>
              <a:rPr lang="en-US" altLang="zh-CN" kern="100" dirty="0" smtClean="0">
                <a:latin typeface="Times New Roman" panose="02020603050405020304" pitchFamily="18" charset="0"/>
                <a:cs typeface="Times New Roman" panose="02020603050405020304" pitchFamily="18" charset="0"/>
              </a:rPr>
              <a:t>%</a:t>
            </a:r>
            <a:r>
              <a:rPr lang="zh-CN" altLang="en-US" kern="100" dirty="0" smtClean="0">
                <a:latin typeface="Times New Roman" panose="02020603050405020304" pitchFamily="18" charset="0"/>
                <a:cs typeface="Times New Roman" panose="02020603050405020304" pitchFamily="18" charset="0"/>
              </a:rPr>
              <a:t>。</a:t>
            </a:r>
            <a:endParaRPr lang="zh-CN" altLang="zh-CN"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3. </a:t>
            </a:r>
            <a:r>
              <a:rPr lang="zh-CN" altLang="zh-CN" kern="100" dirty="0" smtClean="0">
                <a:latin typeface="Times New Roman" panose="02020603050405020304" pitchFamily="18" charset="0"/>
                <a:cs typeface="Times New Roman" panose="02020603050405020304" pitchFamily="18" charset="0"/>
              </a:rPr>
              <a:t>褐煤</a:t>
            </a:r>
            <a:r>
              <a:rPr lang="zh-CN" altLang="zh-CN" kern="100" dirty="0">
                <a:latin typeface="Times New Roman" panose="02020603050405020304" pitchFamily="18" charset="0"/>
                <a:cs typeface="Times New Roman" panose="02020603050405020304" pitchFamily="18" charset="0"/>
              </a:rPr>
              <a:t>及其干酪根在吸附</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后，结构均发生了明显变化，</a:t>
            </a:r>
            <a:r>
              <a:rPr lang="en-US" altLang="zh-CN" kern="100" dirty="0">
                <a:latin typeface="Times New Roman" panose="02020603050405020304" pitchFamily="18" charset="0"/>
                <a:cs typeface="Times New Roman" panose="02020603050405020304" pitchFamily="18" charset="0"/>
              </a:rPr>
              <a:t>-CH</a:t>
            </a:r>
            <a:r>
              <a:rPr lang="en-US" altLang="zh-CN" kern="100" baseline="-25000" dirty="0">
                <a:latin typeface="Times New Roman" panose="02020603050405020304" pitchFamily="18" charset="0"/>
                <a:cs typeface="Times New Roman" panose="02020603050405020304" pitchFamily="18" charset="0"/>
              </a:rPr>
              <a:t>3</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-CH</a:t>
            </a:r>
            <a:r>
              <a:rPr lang="en-US" altLang="zh-CN" kern="100" baseline="-25000" dirty="0">
                <a:latin typeface="Times New Roman" panose="02020603050405020304" pitchFamily="18" charset="0"/>
                <a:cs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C-O</a:t>
            </a:r>
            <a:r>
              <a:rPr lang="zh-CN" altLang="zh-CN" kern="100" dirty="0">
                <a:latin typeface="Times New Roman" panose="02020603050405020304" pitchFamily="18" charset="0"/>
                <a:cs typeface="Times New Roman" panose="02020603050405020304" pitchFamily="18" charset="0"/>
              </a:rPr>
              <a:t>和</a:t>
            </a:r>
            <a:r>
              <a:rPr lang="en-US" altLang="zh-CN" kern="100" dirty="0" err="1">
                <a:latin typeface="Times New Roman" panose="02020603050405020304" pitchFamily="18" charset="0"/>
                <a:cs typeface="Times New Roman" panose="02020603050405020304" pitchFamily="18" charset="0"/>
              </a:rPr>
              <a:t>Ar</a:t>
            </a:r>
            <a:r>
              <a:rPr lang="en-US" altLang="zh-CN" kern="100" dirty="0">
                <a:latin typeface="Times New Roman" panose="02020603050405020304" pitchFamily="18" charset="0"/>
                <a:cs typeface="Times New Roman" panose="02020603050405020304" pitchFamily="18" charset="0"/>
              </a:rPr>
              <a:t>-OH</a:t>
            </a:r>
            <a:r>
              <a:rPr lang="zh-CN" altLang="zh-CN" kern="100" dirty="0">
                <a:latin typeface="Times New Roman" panose="02020603050405020304" pitchFamily="18" charset="0"/>
                <a:cs typeface="Times New Roman" panose="02020603050405020304" pitchFamily="18" charset="0"/>
              </a:rPr>
              <a:t>等基团含量降低，而</a:t>
            </a:r>
            <a:r>
              <a:rPr lang="en-US" altLang="zh-CN" kern="100" dirty="0">
                <a:latin typeface="Times New Roman" panose="02020603050405020304" pitchFamily="18" charset="0"/>
                <a:cs typeface="Times New Roman" panose="02020603050405020304" pitchFamily="18" charset="0"/>
              </a:rPr>
              <a:t>C=O</a:t>
            </a:r>
            <a:r>
              <a:rPr lang="zh-CN" altLang="zh-CN" kern="100" dirty="0">
                <a:latin typeface="Times New Roman" panose="02020603050405020304" pitchFamily="18" charset="0"/>
                <a:cs typeface="Times New Roman" panose="02020603050405020304" pitchFamily="18" charset="0"/>
              </a:rPr>
              <a:t>和</a:t>
            </a:r>
            <a:r>
              <a:rPr lang="en-US" altLang="zh-CN" kern="100" dirty="0">
                <a:latin typeface="Times New Roman" panose="02020603050405020304" pitchFamily="18" charset="0"/>
                <a:cs typeface="Times New Roman" panose="02020603050405020304" pitchFamily="18" charset="0"/>
              </a:rPr>
              <a:t>O-C=O</a:t>
            </a:r>
            <a:r>
              <a:rPr lang="zh-CN" altLang="zh-CN" kern="100" dirty="0">
                <a:latin typeface="Times New Roman" panose="02020603050405020304" pitchFamily="18" charset="0"/>
                <a:cs typeface="Times New Roman" panose="02020603050405020304" pitchFamily="18" charset="0"/>
              </a:rPr>
              <a:t>等基团含量</a:t>
            </a:r>
            <a:r>
              <a:rPr lang="zh-CN" altLang="zh-CN" kern="100" dirty="0" smtClean="0">
                <a:latin typeface="Times New Roman" panose="02020603050405020304" pitchFamily="18" charset="0"/>
                <a:cs typeface="Times New Roman" panose="02020603050405020304" pitchFamily="18" charset="0"/>
              </a:rPr>
              <a:t>增加</a:t>
            </a:r>
            <a:r>
              <a:rPr lang="zh-CN" altLang="en-US" kern="100" dirty="0" smtClean="0">
                <a:latin typeface="Times New Roman" panose="02020603050405020304" pitchFamily="18" charset="0"/>
                <a:cs typeface="Times New Roman" panose="02020603050405020304" pitchFamily="18" charset="0"/>
              </a:rPr>
              <a:t>。</a:t>
            </a:r>
            <a:endParaRPr lang="zh-CN" altLang="zh-CN"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smtClean="0">
                <a:latin typeface="Times New Roman" panose="02020603050405020304" pitchFamily="18" charset="0"/>
                <a:cs typeface="Times New Roman" panose="02020603050405020304" pitchFamily="18" charset="0"/>
              </a:rPr>
              <a:t>4. </a:t>
            </a:r>
            <a:r>
              <a:rPr lang="zh-CN" altLang="zh-CN" kern="100" dirty="0" smtClean="0">
                <a:latin typeface="Times New Roman" panose="02020603050405020304" pitchFamily="18" charset="0"/>
                <a:cs typeface="Times New Roman" panose="02020603050405020304" pitchFamily="18" charset="0"/>
              </a:rPr>
              <a:t>褐煤</a:t>
            </a:r>
            <a:r>
              <a:rPr lang="zh-CN" altLang="zh-CN" kern="100" dirty="0">
                <a:latin typeface="Times New Roman" panose="02020603050405020304" pitchFamily="18" charset="0"/>
                <a:cs typeface="Times New Roman" panose="02020603050405020304" pitchFamily="18" charset="0"/>
              </a:rPr>
              <a:t>及其干酪根对水中</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的去除机理主要是氧化还原反应，褐煤及其干酪根结构中的还原性组分</a:t>
            </a:r>
            <a:r>
              <a:rPr lang="en-US" altLang="zh-CN" kern="100" dirty="0">
                <a:latin typeface="Times New Roman" panose="02020603050405020304" pitchFamily="18" charset="0"/>
                <a:cs typeface="Times New Roman" panose="02020603050405020304" pitchFamily="18" charset="0"/>
              </a:rPr>
              <a:t>-CH</a:t>
            </a:r>
            <a:r>
              <a:rPr lang="en-US" altLang="zh-CN" kern="100" baseline="-25000" dirty="0">
                <a:latin typeface="Times New Roman" panose="02020603050405020304" pitchFamily="18" charset="0"/>
                <a:cs typeface="Times New Roman" panose="02020603050405020304" pitchFamily="18" charset="0"/>
              </a:rPr>
              <a:t>3</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-CH</a:t>
            </a:r>
            <a:r>
              <a:rPr lang="en-US" altLang="zh-CN" kern="100" baseline="-25000" dirty="0">
                <a:latin typeface="Times New Roman" panose="02020603050405020304" pitchFamily="18" charset="0"/>
                <a:cs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C-O</a:t>
            </a:r>
            <a:r>
              <a:rPr lang="zh-CN" altLang="zh-CN" kern="100" dirty="0">
                <a:latin typeface="Times New Roman" panose="02020603050405020304" pitchFamily="18" charset="0"/>
                <a:cs typeface="Times New Roman" panose="02020603050405020304" pitchFamily="18" charset="0"/>
              </a:rPr>
              <a:t>和</a:t>
            </a:r>
            <a:r>
              <a:rPr lang="en-US" altLang="zh-CN" kern="100" dirty="0" err="1">
                <a:latin typeface="Times New Roman" panose="02020603050405020304" pitchFamily="18" charset="0"/>
                <a:cs typeface="Times New Roman" panose="02020603050405020304" pitchFamily="18" charset="0"/>
              </a:rPr>
              <a:t>Ar</a:t>
            </a:r>
            <a:r>
              <a:rPr lang="en-US" altLang="zh-CN" kern="100" dirty="0">
                <a:latin typeface="Times New Roman" panose="02020603050405020304" pitchFamily="18" charset="0"/>
                <a:cs typeface="Times New Roman" panose="02020603050405020304" pitchFamily="18" charset="0"/>
              </a:rPr>
              <a:t>-OH</a:t>
            </a:r>
            <a:r>
              <a:rPr lang="zh-CN" altLang="zh-CN" kern="100" dirty="0">
                <a:latin typeface="Times New Roman" panose="02020603050405020304" pitchFamily="18" charset="0"/>
                <a:cs typeface="Times New Roman" panose="02020603050405020304" pitchFamily="18" charset="0"/>
              </a:rPr>
              <a:t>将</a:t>
            </a:r>
            <a:r>
              <a:rPr lang="en-US" altLang="zh-CN" kern="100" dirty="0">
                <a:latin typeface="Times New Roman" panose="02020603050405020304" pitchFamily="18" charset="0"/>
                <a:cs typeface="Times New Roman" panose="02020603050405020304" pitchFamily="18" charset="0"/>
              </a:rPr>
              <a:t>Cr(VI)</a:t>
            </a:r>
            <a:r>
              <a:rPr lang="zh-CN" altLang="zh-CN" kern="100" dirty="0">
                <a:latin typeface="Times New Roman" panose="02020603050405020304" pitchFamily="18" charset="0"/>
                <a:cs typeface="Times New Roman" panose="02020603050405020304" pitchFamily="18" charset="0"/>
              </a:rPr>
              <a:t>还原成</a:t>
            </a:r>
            <a:r>
              <a:rPr lang="en-US" altLang="zh-CN" kern="100" dirty="0">
                <a:latin typeface="Times New Roman" panose="02020603050405020304" pitchFamily="18" charset="0"/>
                <a:cs typeface="Times New Roman" panose="02020603050405020304" pitchFamily="18" charset="0"/>
              </a:rPr>
              <a:t>Cr(III)</a:t>
            </a:r>
            <a:r>
              <a:rPr lang="zh-CN" altLang="zh-CN" kern="100" dirty="0">
                <a:latin typeface="Times New Roman" panose="02020603050405020304" pitchFamily="18" charset="0"/>
                <a:cs typeface="Times New Roman" panose="02020603050405020304" pitchFamily="18" charset="0"/>
              </a:rPr>
              <a:t>，同时自身被氧化成</a:t>
            </a:r>
            <a:r>
              <a:rPr lang="en-US" altLang="zh-CN" kern="100" dirty="0">
                <a:latin typeface="Times New Roman" panose="02020603050405020304" pitchFamily="18" charset="0"/>
                <a:cs typeface="Times New Roman" panose="02020603050405020304" pitchFamily="18" charset="0"/>
              </a:rPr>
              <a:t>C=O</a:t>
            </a:r>
            <a:r>
              <a:rPr lang="zh-CN" altLang="zh-CN" kern="100" dirty="0">
                <a:latin typeface="Times New Roman" panose="02020603050405020304" pitchFamily="18" charset="0"/>
                <a:cs typeface="Times New Roman" panose="02020603050405020304" pitchFamily="18" charset="0"/>
              </a:rPr>
              <a:t>和</a:t>
            </a:r>
            <a:r>
              <a:rPr lang="en-US" altLang="zh-CN" kern="100" dirty="0">
                <a:latin typeface="Times New Roman" panose="02020603050405020304" pitchFamily="18" charset="0"/>
                <a:cs typeface="Times New Roman" panose="02020603050405020304" pitchFamily="18" charset="0"/>
              </a:rPr>
              <a:t>O-C=O</a:t>
            </a:r>
            <a:r>
              <a:rPr lang="zh-CN" altLang="zh-CN" kern="100" dirty="0">
                <a:latin typeface="Times New Roman" panose="02020603050405020304" pitchFamily="18" charset="0"/>
                <a:cs typeface="Times New Roman" panose="02020603050405020304" pitchFamily="18" charset="0"/>
              </a:rPr>
              <a:t>等基团。</a:t>
            </a: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32</a:t>
            </a:fld>
            <a:endParaRPr lang="en-US" altLang="zh-CN"/>
          </a:p>
        </p:txBody>
      </p:sp>
      <p:sp>
        <p:nvSpPr>
          <p:cNvPr id="8" name="TextBox 5"/>
          <p:cNvSpPr txBox="1">
            <a:spLocks noChangeArrowheads="1"/>
          </p:cNvSpPr>
          <p:nvPr/>
        </p:nvSpPr>
        <p:spPr bwMode="auto">
          <a:xfrm>
            <a:off x="550410" y="172732"/>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去除机理</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3085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3087391998"/>
              </p:ext>
            </p:extLst>
          </p:nvPr>
        </p:nvGraphicFramePr>
        <p:xfrm>
          <a:off x="479549" y="525465"/>
          <a:ext cx="3140687" cy="5301774"/>
        </p:xfrm>
        <a:graphic>
          <a:graphicData uri="http://schemas.openxmlformats.org/presentationml/2006/ole">
            <mc:AlternateContent xmlns:mc="http://schemas.openxmlformats.org/markup-compatibility/2006">
              <mc:Choice xmlns:v="urn:schemas-microsoft-com:vml" Requires="v">
                <p:oleObj spid="_x0000_s20517" name="Graph" r:id="rId3" imgW="22859820" imgH="42862500" progId="Origin50.Graph">
                  <p:embed/>
                </p:oleObj>
              </mc:Choice>
              <mc:Fallback>
                <p:oleObj name="Graph" r:id="rId3" imgW="22859820" imgH="4286250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653" t="5783" r="5510" b="2931"/>
                      <a:stretch>
                        <a:fillRect/>
                      </a:stretch>
                    </p:blipFill>
                    <p:spPr bwMode="auto">
                      <a:xfrm>
                        <a:off x="479549" y="525465"/>
                        <a:ext cx="3140687" cy="5301774"/>
                      </a:xfrm>
                      <a:prstGeom prst="rect">
                        <a:avLst/>
                      </a:prstGeom>
                      <a:noFill/>
                    </p:spPr>
                  </p:pic>
                </p:oleObj>
              </mc:Fallback>
            </mc:AlternateContent>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535167774"/>
              </p:ext>
            </p:extLst>
          </p:nvPr>
        </p:nvGraphicFramePr>
        <p:xfrm>
          <a:off x="3851920" y="1467930"/>
          <a:ext cx="5041945" cy="4384397"/>
        </p:xfrm>
        <a:graphic>
          <a:graphicData uri="http://schemas.openxmlformats.org/drawingml/2006/table">
            <a:tbl>
              <a:tblPr firstRow="1" firstCol="1" bandRow="1"/>
              <a:tblGrid>
                <a:gridCol w="1134798"/>
                <a:gridCol w="998623"/>
                <a:gridCol w="826684"/>
                <a:gridCol w="729022"/>
                <a:gridCol w="729022"/>
                <a:gridCol w="623796"/>
              </a:tblGrid>
              <a:tr h="543917">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Sample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Functionality</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BE (eV)</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sym typeface="Symbol" panose="05050102010706020507" pitchFamily="18" charset="2"/>
                        </a:rPr>
                        <a:t></a:t>
                      </a:r>
                      <a:r>
                        <a:rPr lang="en-US" sz="1200" kern="0">
                          <a:effectLst/>
                          <a:latin typeface="Times New Roman" panose="02020603050405020304" pitchFamily="18" charset="0"/>
                          <a:ea typeface="宋体" panose="02010600030101010101" pitchFamily="2" charset="-122"/>
                          <a:cs typeface="Tahoma" panose="020B0604030504040204" pitchFamily="34" charset="0"/>
                        </a:rPr>
                        <a:t>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RC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sym typeface="Symbol" panose="05050102010706020507" pitchFamily="18" charset="2"/>
                        </a:rPr>
                        <a:t></a:t>
                      </a:r>
                      <a:r>
                        <a:rPr lang="en-US" sz="1200" kern="0">
                          <a:effectLst/>
                          <a:latin typeface="Times New Roman" panose="02020603050405020304" pitchFamily="18" charset="0"/>
                          <a:ea typeface="宋体" panose="02010600030101010101" pitchFamily="2" charset="-122"/>
                          <a:cs typeface="Tahoma" panose="020B0604030504040204" pitchFamily="34" charset="0"/>
                        </a:rPr>
                        <a:t>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59">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HBC</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w="12700" cap="flat" cmpd="sng" algn="ctr">
                      <a:solidFill>
                        <a:srgbClr val="000000"/>
                      </a:solidFill>
                      <a:prstDash val="solid"/>
                      <a:round/>
                      <a:headEnd type="none" w="med" len="med"/>
                      <a:tailEnd type="none" w="med" len="med"/>
                    </a:lnT>
                    <a:lnB>
                      <a:noFill/>
                    </a:lnB>
                  </a:tcPr>
                </a:tc>
              </a:tr>
              <a:tr h="271959">
                <a:tc rowSpan="3">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531.3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31.6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vMerge="1">
                  <a:txBody>
                    <a:bodyPr/>
                    <a:lstStyle/>
                    <a:p>
                      <a:endParaRPr lang="zh-CN" altLang="en-US"/>
                    </a:p>
                  </a:txBody>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vMerge="1">
                  <a:txBody>
                    <a:bodyPr/>
                    <a:lstStyle/>
                    <a:p>
                      <a:endParaRPr lang="zh-CN" altLang="en-US"/>
                    </a:p>
                  </a:txBody>
                  <a:tcPr/>
                </a:tc>
                <a:tc>
                  <a:txBody>
                    <a:bodyPr/>
                    <a:lstStyle/>
                    <a:p>
                      <a:pPr indent="127000" algn="l">
                        <a:lnSpc>
                          <a:spcPct val="150000"/>
                        </a:lnSpc>
                        <a:spcAft>
                          <a:spcPts val="0"/>
                        </a:spcAft>
                      </a:pPr>
                      <a:r>
                        <a:rPr lang="en-US" sz="1200" u="sng" kern="0">
                          <a:effectLst/>
                          <a:latin typeface="Times New Roman" panose="02020603050405020304" pitchFamily="18" charset="0"/>
                          <a:ea typeface="宋体" panose="02010600030101010101" pitchFamily="2" charset="-122"/>
                          <a:cs typeface="Tahoma" panose="020B0604030504040204" pitchFamily="34" charset="0"/>
                        </a:rPr>
                        <a:t>O</a:t>
                      </a: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533.7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15.8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HBC</a:t>
                      </a:r>
                      <a:r>
                        <a:rPr lang="en-US" sz="1200" kern="0" baseline="-25000">
                          <a:effectLst/>
                          <a:latin typeface="Times New Roman" panose="02020603050405020304" pitchFamily="18" charset="0"/>
                          <a:ea typeface="宋体" panose="02010600030101010101" pitchFamily="2" charset="-122"/>
                          <a:cs typeface="Tahoma" panose="020B0604030504040204" pitchFamily="34" charset="0"/>
                        </a:rPr>
                        <a:t>oxi</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u="none" strike="noStrike"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543917">
                <a:tc rowSpan="3">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+21.7</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vMerge="1">
                  <a:txBody>
                    <a:bodyPr/>
                    <a:lstStyle/>
                    <a:p>
                      <a:endParaRPr lang="zh-CN" altLang="en-US"/>
                    </a:p>
                  </a:txBody>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29.4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-23.2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vMerge="1">
                  <a:txBody>
                    <a:bodyPr/>
                    <a:lstStyle/>
                    <a:p>
                      <a:endParaRPr lang="zh-CN" altLang="en-US"/>
                    </a:p>
                  </a:txBody>
                  <a:tcPr/>
                </a:tc>
                <a:tc>
                  <a:txBody>
                    <a:bodyPr/>
                    <a:lstStyle/>
                    <a:p>
                      <a:pPr indent="127000" algn="l">
                        <a:lnSpc>
                          <a:spcPct val="150000"/>
                        </a:lnSpc>
                        <a:spcAft>
                          <a:spcPts val="0"/>
                        </a:spcAft>
                      </a:pPr>
                      <a:r>
                        <a:rPr lang="en-US" sz="1200" u="sng" kern="0">
                          <a:effectLst/>
                          <a:latin typeface="Times New Roman" panose="02020603050405020304" pitchFamily="18" charset="0"/>
                          <a:ea typeface="宋体" panose="02010600030101010101" pitchFamily="2" charset="-122"/>
                          <a:cs typeface="Tahoma" panose="020B0604030504040204" pitchFamily="34" charset="0"/>
                        </a:rPr>
                        <a:t>O</a:t>
                      </a: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17.3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+1.5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543917">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imes New Roman" panose="02020603050405020304" pitchFamily="18" charset="0"/>
                        </a:rPr>
                        <a:t>HBC</a:t>
                      </a:r>
                      <a:r>
                        <a:rPr lang="en-US" sz="1200" kern="0" baseline="-25000">
                          <a:effectLst/>
                          <a:latin typeface="Times New Roman" panose="02020603050405020304" pitchFamily="18" charset="0"/>
                          <a:ea typeface="宋体" panose="02010600030101010101" pitchFamily="2" charset="-122"/>
                          <a:cs typeface="Times New Roman" panose="02020603050405020304" pitchFamily="18" charset="0"/>
                        </a:rPr>
                        <a:t>dir</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-Cr(III)</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u="none" strike="noStrike"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rowSpan="3">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531.9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28.6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-3.0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vMerge="1">
                  <a:txBody>
                    <a:bodyPr/>
                    <a:lstStyle/>
                    <a:p>
                      <a:endParaRPr lang="zh-CN" altLang="en-US"/>
                    </a:p>
                  </a:txBody>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532.6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52.4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a:noFill/>
                    </a:lnB>
                  </a:tcPr>
                </a:tc>
              </a:tr>
              <a:tr h="271959">
                <a:tc vMerge="1">
                  <a:txBody>
                    <a:bodyPr/>
                    <a:lstStyle/>
                    <a:p>
                      <a:endParaRPr lang="zh-CN" altLang="en-US"/>
                    </a:p>
                  </a:txBody>
                  <a:tcPr/>
                </a:tc>
                <a:tc>
                  <a:txBody>
                    <a:bodyPr/>
                    <a:lstStyle/>
                    <a:p>
                      <a:pPr indent="127000" algn="l">
                        <a:lnSpc>
                          <a:spcPct val="150000"/>
                        </a:lnSpc>
                        <a:spcAft>
                          <a:spcPts val="0"/>
                        </a:spcAft>
                      </a:pPr>
                      <a:r>
                        <a:rPr lang="en-US" sz="1200" u="sng" kern="0">
                          <a:effectLst/>
                          <a:latin typeface="Times New Roman" panose="02020603050405020304" pitchFamily="18" charset="0"/>
                          <a:ea typeface="宋体" panose="02010600030101010101" pitchFamily="2" charset="-122"/>
                          <a:cs typeface="Tahoma" panose="020B0604030504040204" pitchFamily="34" charset="0"/>
                        </a:rPr>
                        <a:t>O</a:t>
                      </a:r>
                      <a:r>
                        <a:rPr lang="en-US" sz="1200" kern="0">
                          <a:effectLst/>
                          <a:latin typeface="Times New Roman" panose="02020603050405020304" pitchFamily="18" charset="0"/>
                          <a:ea typeface="宋体" panose="02010600030101010101" pitchFamily="2" charset="-122"/>
                          <a:cs typeface="Tahoma" panose="020B0604030504040204" pitchFamily="34" charset="0"/>
                        </a:rPr>
                        <a:t>-C=O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533.5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a:effectLst/>
                          <a:latin typeface="Times New Roman" panose="02020603050405020304" pitchFamily="18" charset="0"/>
                          <a:ea typeface="宋体" panose="02010600030101010101" pitchFamily="2" charset="-122"/>
                          <a:cs typeface="Tahoma" panose="020B0604030504040204" pitchFamily="34" charset="0"/>
                        </a:rPr>
                        <a:t>19.0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0"/>
                        </a:spcAft>
                      </a:pPr>
                      <a:r>
                        <a:rPr lang="en-US" sz="1200" kern="0" dirty="0">
                          <a:effectLst/>
                          <a:latin typeface="Times New Roman" panose="02020603050405020304" pitchFamily="18" charset="0"/>
                          <a:ea typeface="宋体" panose="02010600030101010101" pitchFamily="2" charset="-122"/>
                          <a:cs typeface="Tahoma" panose="020B0604030504040204" pitchFamily="34" charset="0"/>
                        </a:rPr>
                        <a:t>+3.2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7990" marR="6799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8" name="矩形 7"/>
          <p:cNvSpPr/>
          <p:nvPr/>
        </p:nvSpPr>
        <p:spPr>
          <a:xfrm>
            <a:off x="4211960" y="764704"/>
            <a:ext cx="4572000" cy="584775"/>
          </a:xfrm>
          <a:prstGeom prst="rect">
            <a:avLst/>
          </a:prstGeom>
        </p:spPr>
        <p:txBody>
          <a:bodyPr>
            <a:spAutoFit/>
          </a:bodyPr>
          <a:lstStyle/>
          <a:p>
            <a:pPr algn="ctr">
              <a:spcAft>
                <a:spcPts val="0"/>
              </a:spcAft>
            </a:pPr>
            <a:r>
              <a:rPr lang="zh-CN" altLang="zh-CN" sz="1600" kern="0" dirty="0">
                <a:latin typeface="Times New Roman" panose="02020603050405020304" pitchFamily="18" charset="0"/>
                <a:cs typeface="Tahoma" panose="020B0604030504040204" pitchFamily="34" charset="0"/>
              </a:rPr>
              <a:t>表</a:t>
            </a:r>
            <a:r>
              <a:rPr lang="en-US" altLang="zh-CN" sz="1600" kern="0" dirty="0">
                <a:latin typeface="Times New Roman" panose="02020603050405020304" pitchFamily="18" charset="0"/>
                <a:cs typeface="Tahoma" panose="020B0604030504040204" pitchFamily="34" charset="0"/>
              </a:rPr>
              <a:t>5-3 HBC, </a:t>
            </a:r>
            <a:r>
              <a:rPr lang="en-US" altLang="zh-CN" sz="1600" kern="0" dirty="0" err="1">
                <a:latin typeface="Times New Roman" panose="02020603050405020304" pitchFamily="18" charset="0"/>
                <a:cs typeface="Tahoma" panose="020B0604030504040204" pitchFamily="34" charset="0"/>
              </a:rPr>
              <a:t>HBC</a:t>
            </a:r>
            <a:r>
              <a:rPr lang="en-US" altLang="zh-CN" sz="1600" kern="0" baseline="-25000" dirty="0" err="1">
                <a:latin typeface="Times New Roman" panose="02020603050405020304" pitchFamily="18" charset="0"/>
                <a:cs typeface="Tahoma" panose="020B0604030504040204" pitchFamily="34" charset="0"/>
              </a:rPr>
              <a:t>oxi</a:t>
            </a:r>
            <a:r>
              <a:rPr lang="zh-CN" altLang="zh-CN" sz="1600" kern="0" dirty="0">
                <a:latin typeface="Times New Roman" panose="02020603050405020304" pitchFamily="18" charset="0"/>
                <a:cs typeface="Tahoma" panose="020B0604030504040204" pitchFamily="34" charset="0"/>
              </a:rPr>
              <a:t>和</a:t>
            </a:r>
            <a:r>
              <a:rPr lang="en-US" altLang="zh-CN" sz="1600" kern="0" dirty="0" err="1">
                <a:latin typeface="Times New Roman" panose="02020603050405020304" pitchFamily="18" charset="0"/>
                <a:cs typeface="Times New Roman" panose="02020603050405020304" pitchFamily="18" charset="0"/>
              </a:rPr>
              <a:t>HBC</a:t>
            </a:r>
            <a:r>
              <a:rPr lang="en-US" altLang="zh-CN" sz="1600" kern="0" baseline="-25000" dirty="0" err="1">
                <a:latin typeface="Times New Roman" panose="02020603050405020304" pitchFamily="18" charset="0"/>
                <a:cs typeface="Times New Roman" panose="02020603050405020304" pitchFamily="18" charset="0"/>
              </a:rPr>
              <a:t>dir</a:t>
            </a:r>
            <a:r>
              <a:rPr lang="en-US" altLang="zh-CN" sz="1600" kern="0" dirty="0">
                <a:latin typeface="Times New Roman" panose="02020603050405020304" pitchFamily="18" charset="0"/>
                <a:cs typeface="Times New Roman" panose="02020603050405020304" pitchFamily="18" charset="0"/>
              </a:rPr>
              <a:t>-Cr(III)</a:t>
            </a:r>
            <a:r>
              <a:rPr lang="zh-CN" altLang="zh-CN" sz="1600" kern="0" dirty="0">
                <a:latin typeface="Times New Roman" panose="02020603050405020304" pitchFamily="18" charset="0"/>
                <a:cs typeface="Times New Roman" panose="02020603050405020304" pitchFamily="18" charset="0"/>
              </a:rPr>
              <a:t>三个样品的</a:t>
            </a:r>
            <a:r>
              <a:rPr lang="en-US" altLang="zh-CN" sz="1600" kern="0" dirty="0">
                <a:latin typeface="Times New Roman" panose="02020603050405020304" pitchFamily="18" charset="0"/>
                <a:cs typeface="Times New Roman" panose="02020603050405020304" pitchFamily="18" charset="0"/>
              </a:rPr>
              <a:t>O1s</a:t>
            </a:r>
            <a:r>
              <a:rPr lang="zh-CN" altLang="zh-CN" sz="1600" kern="0" dirty="0">
                <a:latin typeface="Times New Roman" panose="02020603050405020304" pitchFamily="18" charset="0"/>
                <a:cs typeface="Times New Roman" panose="02020603050405020304" pitchFamily="18" charset="0"/>
              </a:rPr>
              <a:t>不同组分的结合能和相对含量</a:t>
            </a:r>
            <a:endParaRPr lang="zh-CN" altLang="zh-CN" sz="1600" kern="100" dirty="0">
              <a:latin typeface="Times New Roman" panose="02020603050405020304" pitchFamily="18" charset="0"/>
              <a:cs typeface="Times New Roman" panose="02020603050405020304" pitchFamily="18" charset="0"/>
            </a:endParaRPr>
          </a:p>
        </p:txBody>
      </p:sp>
      <p:sp>
        <p:nvSpPr>
          <p:cNvPr id="9" name="矩形 8"/>
          <p:cNvSpPr/>
          <p:nvPr/>
        </p:nvSpPr>
        <p:spPr>
          <a:xfrm>
            <a:off x="-6308" y="5863749"/>
            <a:ext cx="4572000" cy="584775"/>
          </a:xfrm>
          <a:prstGeom prst="rect">
            <a:avLst/>
          </a:prstGeom>
        </p:spPr>
        <p:txBody>
          <a:bodyPr>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5-5 </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a</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HBC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b</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HBC</a:t>
            </a:r>
            <a:r>
              <a:rPr lang="en-US" altLang="zh-CN" sz="1600" kern="0" baseline="-25000" dirty="0" err="1">
                <a:latin typeface="Times New Roman" panose="02020603050405020304" pitchFamily="18" charset="0"/>
                <a:ea typeface="楷体" panose="02010609060101010101" pitchFamily="49" charset="-122"/>
                <a:cs typeface="Tahoma" panose="020B0604030504040204" pitchFamily="34" charset="0"/>
              </a:rPr>
              <a:t>oxi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a:t>
            </a:r>
            <a:r>
              <a:rPr lang="en-US" altLang="zh-CN" sz="1600" kern="0" dirty="0" err="1">
                <a:latin typeface="Times New Roman" panose="02020603050405020304" pitchFamily="18" charset="0"/>
                <a:ea typeface="楷体" panose="02010609060101010101" pitchFamily="49" charset="-122"/>
                <a:cs typeface="Tahoma" panose="020B0604030504040204" pitchFamily="34" charset="0"/>
              </a:rPr>
              <a:t>HBC</a:t>
            </a:r>
            <a:r>
              <a:rPr lang="en-US" altLang="zh-CN" sz="1600" kern="0" baseline="-25000" dirty="0" err="1">
                <a:latin typeface="Times New Roman" panose="02020603050405020304" pitchFamily="18" charset="0"/>
                <a:ea typeface="楷体" panose="02010609060101010101" pitchFamily="49" charset="-122"/>
                <a:cs typeface="Tahoma" panose="020B0604030504040204" pitchFamily="34" charset="0"/>
              </a:rPr>
              <a:t>dir</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-Cr(III)</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三个样品的</a:t>
            </a:r>
            <a:r>
              <a:rPr lang="en-US" altLang="zh-CN" sz="1600" kern="0" dirty="0">
                <a:latin typeface="Times New Roman" panose="02020603050405020304" pitchFamily="18" charset="0"/>
                <a:ea typeface="楷体" panose="02010609060101010101" pitchFamily="49" charset="-122"/>
                <a:cs typeface="Tahoma" panose="020B0604030504040204" pitchFamily="34" charset="0"/>
              </a:rPr>
              <a:t>O1s</a:t>
            </a:r>
            <a:r>
              <a:rPr lang="zh-CN" altLang="zh-CN" sz="1600" kern="0" dirty="0">
                <a:latin typeface="Times New Roman" panose="02020603050405020304" pitchFamily="18" charset="0"/>
                <a:ea typeface="楷体" panose="02010609060101010101" pitchFamily="49" charset="-122"/>
                <a:cs typeface="Tahoma" panose="020B0604030504040204" pitchFamily="34" charset="0"/>
              </a:rPr>
              <a:t>谱图</a:t>
            </a:r>
            <a:endParaRPr lang="zh-CN" altLang="zh-CN" sz="1600" kern="100"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pPr>
              <a:defRPr/>
            </a:pPr>
            <a:fld id="{41DB3E6D-7EFF-48E7-9908-5CE18D8496E3}" type="slidenum">
              <a:rPr lang="en-US" altLang="zh-CN" smtClean="0"/>
              <a:pPr>
                <a:defRPr/>
              </a:pPr>
              <a:t>33</a:t>
            </a:fld>
            <a:endParaRPr lang="en-US" altLang="zh-CN"/>
          </a:p>
        </p:txBody>
      </p:sp>
      <p:cxnSp>
        <p:nvCxnSpPr>
          <p:cNvPr id="10" name="直接连接符 9"/>
          <p:cNvCxnSpPr/>
          <p:nvPr/>
        </p:nvCxnSpPr>
        <p:spPr>
          <a:xfrm flipH="1">
            <a:off x="249808" y="555685"/>
            <a:ext cx="446693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Rectangle 7"/>
          <p:cNvSpPr>
            <a:spLocks noChangeArrowheads="1"/>
          </p:cNvSpPr>
          <p:nvPr/>
        </p:nvSpPr>
        <p:spPr bwMode="auto">
          <a:xfrm>
            <a:off x="35496" y="51917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000000"/>
              </a:solidFill>
            </a:endParaRPr>
          </a:p>
        </p:txBody>
      </p:sp>
      <p:sp>
        <p:nvSpPr>
          <p:cNvPr id="12" name="TextBox 5"/>
          <p:cNvSpPr txBox="1">
            <a:spLocks noChangeArrowheads="1"/>
          </p:cNvSpPr>
          <p:nvPr/>
        </p:nvSpPr>
        <p:spPr bwMode="auto">
          <a:xfrm>
            <a:off x="575046" y="152636"/>
            <a:ext cx="417770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还原的</a:t>
            </a:r>
            <a:r>
              <a:rPr lang="en-US" altLang="zh-CN" sz="2200" dirty="0" smtClean="0">
                <a:solidFill>
                  <a:srgbClr val="000000"/>
                </a:solidFill>
                <a:latin typeface="微软雅黑" panose="020B0503020204020204" pitchFamily="34" charset="-122"/>
                <a:ea typeface="微软雅黑" panose="020B0503020204020204" pitchFamily="34" charset="-122"/>
              </a:rPr>
              <a:t>Cr</a:t>
            </a:r>
            <a:r>
              <a:rPr lang="zh-CN" altLang="en-US" sz="2200" dirty="0" smtClean="0">
                <a:solidFill>
                  <a:srgbClr val="000000"/>
                </a:solidFill>
                <a:latin typeface="微软雅黑" panose="020B0503020204020204" pitchFamily="34" charset="-122"/>
                <a:ea typeface="微软雅黑" panose="020B0503020204020204" pitchFamily="34" charset="-122"/>
              </a:rPr>
              <a:t>（</a:t>
            </a:r>
            <a:r>
              <a:rPr lang="en-US" altLang="zh-CN" sz="2200" dirty="0" smtClean="0">
                <a:solidFill>
                  <a:srgbClr val="000000"/>
                </a:solidFill>
                <a:latin typeface="微软雅黑" panose="020B0503020204020204" pitchFamily="34" charset="-122"/>
                <a:ea typeface="微软雅黑" panose="020B0503020204020204" pitchFamily="34" charset="-122"/>
              </a:rPr>
              <a:t>III</a:t>
            </a:r>
            <a:r>
              <a:rPr lang="zh-CN" altLang="en-US" sz="2200" dirty="0" smtClean="0">
                <a:solidFill>
                  <a:srgbClr val="000000"/>
                </a:solidFill>
                <a:latin typeface="微软雅黑" panose="020B0503020204020204" pitchFamily="34" charset="-122"/>
                <a:ea typeface="微软雅黑" panose="020B0503020204020204" pitchFamily="34" charset="-122"/>
              </a:rPr>
              <a:t>）固定</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bwMode="auto">
          <a:xfrm>
            <a:off x="6877050" y="3465004"/>
            <a:ext cx="611274" cy="1080120"/>
          </a:xfrm>
          <a:prstGeom prst="rect">
            <a:avLst/>
          </a:prstGeom>
          <a:noFill/>
          <a:ln w="9525" cap="flat" cmpd="sng" algn="ctr">
            <a:solidFill>
              <a:srgbClr val="0070C0"/>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7607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1580" y="1484786"/>
            <a:ext cx="7443826" cy="3342125"/>
          </a:xfrm>
          <a:prstGeom prst="rect">
            <a:avLst/>
          </a:prstGeom>
        </p:spPr>
      </p:pic>
      <p:sp>
        <p:nvSpPr>
          <p:cNvPr id="3" name="矩形 2"/>
          <p:cNvSpPr/>
          <p:nvPr/>
        </p:nvSpPr>
        <p:spPr>
          <a:xfrm>
            <a:off x="1295636" y="5161349"/>
            <a:ext cx="6480720" cy="338554"/>
          </a:xfrm>
          <a:prstGeom prst="rect">
            <a:avLst/>
          </a:prstGeom>
        </p:spPr>
        <p:txBody>
          <a:bodyPr wrap="square">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5-7 Cr(III)</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与褐煤中含氧官能团的可能作用方式</a:t>
            </a:r>
            <a:endParaRPr lang="zh-CN" altLang="zh-CN" sz="1600" kern="1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41DB3E6D-7EFF-48E7-9908-5CE18D8496E3}" type="slidenum">
              <a:rPr lang="en-US" altLang="zh-CN" smtClean="0"/>
              <a:pPr>
                <a:defRPr/>
              </a:pPr>
              <a:t>34</a:t>
            </a:fld>
            <a:endParaRPr lang="en-US" altLang="zh-CN"/>
          </a:p>
        </p:txBody>
      </p:sp>
      <p:cxnSp>
        <p:nvCxnSpPr>
          <p:cNvPr id="8" name="直接连接符 7"/>
          <p:cNvCxnSpPr/>
          <p:nvPr/>
        </p:nvCxnSpPr>
        <p:spPr>
          <a:xfrm flipH="1">
            <a:off x="249077" y="555685"/>
            <a:ext cx="446693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34765" y="51917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000000"/>
              </a:solidFill>
            </a:endParaRPr>
          </a:p>
        </p:txBody>
      </p:sp>
      <p:sp>
        <p:nvSpPr>
          <p:cNvPr id="11" name="TextBox 5"/>
          <p:cNvSpPr txBox="1">
            <a:spLocks noChangeArrowheads="1"/>
          </p:cNvSpPr>
          <p:nvPr/>
        </p:nvSpPr>
        <p:spPr bwMode="auto">
          <a:xfrm>
            <a:off x="574315" y="152636"/>
            <a:ext cx="417770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还原的</a:t>
            </a:r>
            <a:r>
              <a:rPr lang="en-US" altLang="zh-CN" sz="2200" dirty="0" smtClean="0">
                <a:solidFill>
                  <a:srgbClr val="000000"/>
                </a:solidFill>
                <a:latin typeface="微软雅黑" panose="020B0503020204020204" pitchFamily="34" charset="-122"/>
                <a:ea typeface="微软雅黑" panose="020B0503020204020204" pitchFamily="34" charset="-122"/>
              </a:rPr>
              <a:t>Cr</a:t>
            </a:r>
            <a:r>
              <a:rPr lang="zh-CN" altLang="en-US" sz="2200" dirty="0" smtClean="0">
                <a:solidFill>
                  <a:srgbClr val="000000"/>
                </a:solidFill>
                <a:latin typeface="微软雅黑" panose="020B0503020204020204" pitchFamily="34" charset="-122"/>
                <a:ea typeface="微软雅黑" panose="020B0503020204020204" pitchFamily="34" charset="-122"/>
              </a:rPr>
              <a:t>（</a:t>
            </a:r>
            <a:r>
              <a:rPr lang="en-US" altLang="zh-CN" sz="2200" dirty="0" smtClean="0">
                <a:solidFill>
                  <a:srgbClr val="000000"/>
                </a:solidFill>
                <a:latin typeface="微软雅黑" panose="020B0503020204020204" pitchFamily="34" charset="-122"/>
                <a:ea typeface="微软雅黑" panose="020B0503020204020204" pitchFamily="34" charset="-122"/>
              </a:rPr>
              <a:t>III</a:t>
            </a:r>
            <a:r>
              <a:rPr lang="zh-CN" altLang="en-US" sz="2200" dirty="0" smtClean="0">
                <a:solidFill>
                  <a:srgbClr val="000000"/>
                </a:solidFill>
                <a:latin typeface="微软雅黑" panose="020B0503020204020204" pitchFamily="34" charset="-122"/>
                <a:ea typeface="微软雅黑" panose="020B0503020204020204" pitchFamily="34" charset="-122"/>
              </a:rPr>
              <a:t>）固定</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81840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8"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1403648" y="5265204"/>
            <a:ext cx="6084676" cy="646331"/>
          </a:xfrm>
          <a:prstGeom prst="rect">
            <a:avLst/>
          </a:prstGeom>
        </p:spPr>
        <p:txBody>
          <a:bodyPr wrap="square">
            <a:spAutoFit/>
          </a:bodyPr>
          <a:lstStyle/>
          <a:p>
            <a:pPr indent="127000" algn="ctr">
              <a:lnSpc>
                <a:spcPct val="150000"/>
              </a:lnSpc>
              <a:spcAft>
                <a:spcPts val="0"/>
              </a:spcAft>
            </a:pP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6-1 </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褐煤样品的（</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TG</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kern="100" dirty="0">
                <a:latin typeface="Times New Roman" panose="02020603050405020304" pitchFamily="18" charset="0"/>
                <a:ea typeface="楷体" panose="02010609060101010101" pitchFamily="49" charset="-122"/>
                <a:cs typeface="Times New Roman" panose="02020603050405020304" pitchFamily="18" charset="0"/>
              </a:rPr>
              <a:t>DTG</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曲线（</a:t>
            </a:r>
            <a:r>
              <a:rPr lang="en-US" altLang="zh-CN" kern="100" dirty="0" err="1">
                <a:latin typeface="Times New Roman" panose="02020603050405020304" pitchFamily="18" charset="0"/>
                <a:ea typeface="楷体" panose="02010609060101010101" pitchFamily="49" charset="-122"/>
                <a:cs typeface="Times New Roman" panose="02020603050405020304" pitchFamily="18" charset="0"/>
              </a:rPr>
              <a:t>Ar</a:t>
            </a:r>
            <a:r>
              <a:rPr lang="zh-CN" altLang="zh-CN" kern="100" dirty="0">
                <a:latin typeface="Times New Roman" panose="02020603050405020304" pitchFamily="18" charset="0"/>
                <a:ea typeface="楷体" panose="02010609060101010101" pitchFamily="49" charset="-122"/>
                <a:cs typeface="Times New Roman" panose="02020603050405020304" pitchFamily="18" charset="0"/>
              </a:rPr>
              <a:t>气氛）</a:t>
            </a:r>
            <a:endParaRPr lang="zh-CN" altLang="zh-CN" sz="2400" kern="100" dirty="0">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579555095"/>
              </p:ext>
            </p:extLst>
          </p:nvPr>
        </p:nvGraphicFramePr>
        <p:xfrm>
          <a:off x="35496" y="1520788"/>
          <a:ext cx="4637601" cy="3600400"/>
        </p:xfrm>
        <a:graphic>
          <a:graphicData uri="http://schemas.openxmlformats.org/presentationml/2006/ole">
            <mc:AlternateContent xmlns:mc="http://schemas.openxmlformats.org/markup-compatibility/2006">
              <mc:Choice xmlns:v="urn:schemas-microsoft-com:vml" Requires="v">
                <p:oleObj spid="_x0000_s8306" name="Graph" r:id="rId3" imgW="33404103" imgH="23612440" progId="Origin50.Graph">
                  <p:embed/>
                </p:oleObj>
              </mc:Choice>
              <mc:Fallback>
                <p:oleObj name="Graph" r:id="rId3" imgW="33404103" imgH="23612440" progId="Origin50.Graph">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l="2878" t="2911" r="6984" b="-290"/>
                      <a:stretch>
                        <a:fillRect/>
                      </a:stretch>
                    </p:blipFill>
                    <p:spPr bwMode="auto">
                      <a:xfrm>
                        <a:off x="35496" y="1520788"/>
                        <a:ext cx="4637601" cy="360040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646289665"/>
              </p:ext>
            </p:extLst>
          </p:nvPr>
        </p:nvGraphicFramePr>
        <p:xfrm>
          <a:off x="4571999" y="1556792"/>
          <a:ext cx="4574313" cy="3608236"/>
        </p:xfrm>
        <a:graphic>
          <a:graphicData uri="http://schemas.openxmlformats.org/presentationml/2006/ole">
            <mc:AlternateContent xmlns:mc="http://schemas.openxmlformats.org/markup-compatibility/2006">
              <mc:Choice xmlns:v="urn:schemas-microsoft-com:vml" Requires="v">
                <p:oleObj spid="_x0000_s8307" name="Graph" r:id="rId5" imgW="33404103" imgH="23612440" progId="Origin50.Graph">
                  <p:embed/>
                </p:oleObj>
              </mc:Choice>
              <mc:Fallback>
                <p:oleObj name="Graph" r:id="rId5" imgW="33404103" imgH="23612440" progId="Origin50.Graph">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t="4376" r="7188" b="320"/>
                      <a:stretch>
                        <a:fillRect/>
                      </a:stretch>
                    </p:blipFill>
                    <p:spPr bwMode="auto">
                      <a:xfrm>
                        <a:off x="4571999" y="1556792"/>
                        <a:ext cx="4574313" cy="3608236"/>
                      </a:xfrm>
                      <a:prstGeom prst="rect">
                        <a:avLst/>
                      </a:prstGeom>
                      <a:noFill/>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35</a:t>
            </a:fld>
            <a:endParaRPr lang="en-US" altLang="zh-CN"/>
          </a:p>
        </p:txBody>
      </p:sp>
    </p:spTree>
    <p:extLst>
      <p:ext uri="{BB962C8B-B14F-4D97-AF65-F5344CB8AC3E}">
        <p14:creationId xmlns:p14="http://schemas.microsoft.com/office/powerpoint/2010/main" val="1407704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125760" y="5934762"/>
            <a:ext cx="8730716" cy="338554"/>
          </a:xfrm>
          <a:prstGeom prst="rect">
            <a:avLst/>
          </a:prstGeom>
        </p:spPr>
        <p:txBody>
          <a:bodyPr wrap="square">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6-2 </a:t>
            </a:r>
            <a:r>
              <a:rPr lang="en-US" altLang="zh-CN" sz="1600" kern="100" dirty="0" err="1">
                <a:latin typeface="Times New Roman" panose="02020603050405020304" pitchFamily="18" charset="0"/>
                <a:ea typeface="楷体" panose="02010609060101010101" pitchFamily="49" charset="-122"/>
                <a:cs typeface="Times New Roman" panose="02020603050405020304" pitchFamily="18" charset="0"/>
              </a:rPr>
              <a:t>Ar</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气氛热解下（</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CH</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CO </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d</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CO</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四种气体成分的释放曲线</a:t>
            </a:r>
            <a:endParaRPr lang="zh-CN" altLang="zh-CN" sz="1600" kern="100" dirty="0">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755285163"/>
              </p:ext>
            </p:extLst>
          </p:nvPr>
        </p:nvGraphicFramePr>
        <p:xfrm>
          <a:off x="1295636" y="817299"/>
          <a:ext cx="6804756" cy="5154705"/>
        </p:xfrm>
        <a:graphic>
          <a:graphicData uri="http://schemas.openxmlformats.org/presentationml/2006/ole">
            <mc:AlternateContent xmlns:mc="http://schemas.openxmlformats.org/markup-compatibility/2006">
              <mc:Choice xmlns:v="urn:schemas-microsoft-com:vml" Requires="v">
                <p:oleObj spid="_x0000_s9274" name="Graph" r:id="rId3" imgW="22859943" imgH="28574899" progId="Origin50.Graph">
                  <p:embed/>
                </p:oleObj>
              </mc:Choice>
              <mc:Fallback>
                <p:oleObj name="Graph" r:id="rId3" imgW="22859943" imgH="28574899" progId="Origin50.Graph">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l="9480" t="6261" r="10504" b="45001"/>
                      <a:stretch>
                        <a:fillRect/>
                      </a:stretch>
                    </p:blipFill>
                    <p:spPr bwMode="auto">
                      <a:xfrm>
                        <a:off x="1295636" y="817299"/>
                        <a:ext cx="6804756" cy="5154705"/>
                      </a:xfrm>
                      <a:prstGeom prst="rect">
                        <a:avLst/>
                      </a:prstGeom>
                      <a:noFill/>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36</a:t>
            </a:fld>
            <a:endParaRPr lang="en-US" altLang="zh-CN"/>
          </a:p>
        </p:txBody>
      </p:sp>
      <p:sp>
        <p:nvSpPr>
          <p:cNvPr id="11"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0771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719572" y="5260653"/>
            <a:ext cx="7380820" cy="338554"/>
          </a:xfrm>
          <a:prstGeom prst="rect">
            <a:avLst/>
          </a:prstGeom>
        </p:spPr>
        <p:txBody>
          <a:bodyPr wrap="square">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6-3 </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褐煤样品的（</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TG</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DTG</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曲线（</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CO</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气氛）</a:t>
            </a:r>
            <a:endParaRPr lang="zh-CN" altLang="zh-CN" sz="1600" kern="100"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051653186"/>
              </p:ext>
            </p:extLst>
          </p:nvPr>
        </p:nvGraphicFramePr>
        <p:xfrm>
          <a:off x="25932" y="1448760"/>
          <a:ext cx="4348609" cy="3420000"/>
        </p:xfrm>
        <a:graphic>
          <a:graphicData uri="http://schemas.openxmlformats.org/presentationml/2006/ole">
            <mc:AlternateContent xmlns:mc="http://schemas.openxmlformats.org/markup-compatibility/2006">
              <mc:Choice xmlns:v="urn:schemas-microsoft-com:vml" Requires="v">
                <p:oleObj spid="_x0000_s10354" name="Graph" r:id="rId3" imgW="33404103" imgH="23612440" progId="Origin50.Graph">
                  <p:embed/>
                </p:oleObj>
              </mc:Choice>
              <mc:Fallback>
                <p:oleObj name="Graph" r:id="rId3" imgW="33404103" imgH="23612440" progId="Origin50.Graph">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l="3470" t="4695" r="8987" b="-1692"/>
                      <a:stretch>
                        <a:fillRect/>
                      </a:stretch>
                    </p:blipFill>
                    <p:spPr bwMode="auto">
                      <a:xfrm>
                        <a:off x="25932" y="1448760"/>
                        <a:ext cx="4348609" cy="342000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0730803"/>
              </p:ext>
            </p:extLst>
          </p:nvPr>
        </p:nvGraphicFramePr>
        <p:xfrm>
          <a:off x="4355976" y="1448760"/>
          <a:ext cx="4643046" cy="3420000"/>
        </p:xfrm>
        <a:graphic>
          <a:graphicData uri="http://schemas.openxmlformats.org/presentationml/2006/ole">
            <mc:AlternateContent xmlns:mc="http://schemas.openxmlformats.org/markup-compatibility/2006">
              <mc:Choice xmlns:v="urn:schemas-microsoft-com:vml" Requires="v">
                <p:oleObj spid="_x0000_s10355" name="Graph" r:id="rId5" imgW="33404103" imgH="23612440" progId="Origin50.Graph">
                  <p:embed/>
                </p:oleObj>
              </mc:Choice>
              <mc:Fallback>
                <p:oleObj name="Graph" r:id="rId5" imgW="33404103" imgH="23612440" progId="Origin50.Graph">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l="1833" t="5336" r="6812" b="-290"/>
                      <a:stretch>
                        <a:fillRect/>
                      </a:stretch>
                    </p:blipFill>
                    <p:spPr bwMode="auto">
                      <a:xfrm>
                        <a:off x="4355976" y="1448760"/>
                        <a:ext cx="4643046" cy="34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37</a:t>
            </a:fld>
            <a:endParaRPr lang="en-US" altLang="zh-CN"/>
          </a:p>
        </p:txBody>
      </p:sp>
      <p:sp>
        <p:nvSpPr>
          <p:cNvPr id="9"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572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188867241"/>
              </p:ext>
            </p:extLst>
          </p:nvPr>
        </p:nvGraphicFramePr>
        <p:xfrm>
          <a:off x="3023828" y="863202"/>
          <a:ext cx="3705225" cy="5229225"/>
        </p:xfrm>
        <a:graphic>
          <a:graphicData uri="http://schemas.openxmlformats.org/presentationml/2006/ole">
            <mc:AlternateContent xmlns:mc="http://schemas.openxmlformats.org/markup-compatibility/2006">
              <mc:Choice xmlns:v="urn:schemas-microsoft-com:vml" Requires="v">
                <p:oleObj spid="_x0000_s11323" name="Graph" r:id="rId3" imgW="33404103" imgH="23612440" progId="Origin50.Graph">
                  <p:embed/>
                </p:oleObj>
              </mc:Choice>
              <mc:Fallback>
                <p:oleObj name="Graph" r:id="rId3" imgW="33404103" imgH="23612440" progId="Origin50.Graph">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l="9937" t="4056" r="47160" b="10124"/>
                      <a:stretch>
                        <a:fillRect/>
                      </a:stretch>
                    </p:blipFill>
                    <p:spPr bwMode="auto">
                      <a:xfrm>
                        <a:off x="3023828" y="863202"/>
                        <a:ext cx="3705225" cy="522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1133364" y="6042774"/>
            <a:ext cx="8010636" cy="338554"/>
          </a:xfrm>
          <a:prstGeom prst="rect">
            <a:avLst/>
          </a:prstGeom>
        </p:spPr>
        <p:txBody>
          <a:bodyPr wrap="square">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6-4 CO</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气氛热解下（</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H</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CH</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两种气体成分的释放曲线</a:t>
            </a:r>
            <a:endParaRPr lang="zh-CN" altLang="zh-CN" sz="1600" kern="1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38</a:t>
            </a:fld>
            <a:endParaRPr lang="en-US" altLang="zh-CN"/>
          </a:p>
        </p:txBody>
      </p:sp>
      <p:sp>
        <p:nvSpPr>
          <p:cNvPr id="8"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18204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15616" y="936584"/>
            <a:ext cx="7560840" cy="4688660"/>
            <a:chOff x="-1" y="0"/>
            <a:chExt cx="6566116" cy="4453882"/>
          </a:xfrm>
        </p:grpSpPr>
        <p:sp>
          <p:nvSpPr>
            <p:cNvPr id="15" name="文本框 5"/>
            <p:cNvSpPr txBox="1"/>
            <p:nvPr/>
          </p:nvSpPr>
          <p:spPr>
            <a:xfrm>
              <a:off x="3214640" y="0"/>
              <a:ext cx="3351475" cy="4450947"/>
            </a:xfrm>
            <a:prstGeom prst="rect">
              <a:avLst/>
            </a:prstGeom>
            <a:solidFill>
              <a:sysClr val="window" lastClr="FFFFFF"/>
            </a:solidFill>
            <a:ln w="6350">
              <a:solidFill>
                <a:prstClr val="black"/>
              </a:solidFill>
            </a:ln>
            <a:effectLst/>
          </p:spPr>
          <p:txBody>
            <a:bodyPr rot="0" spcFirstLastPara="0" vert="horz" wrap="none" lIns="91440" tIns="45720" rIns="36000" bIns="45720" numCol="1" spcCol="0" rtlCol="0" fromWordArt="0" anchor="t" anchorCtr="0" forceAA="0" compatLnSpc="1">
              <a:prstTxWarp prst="textNoShape">
                <a:avLst/>
              </a:prstTxWarp>
              <a:noAutofit/>
            </a:bodyPr>
            <a:lstStyle/>
            <a:p>
              <a:pPr>
                <a:spcAft>
                  <a:spcPts val="0"/>
                </a:spcAft>
              </a:pPr>
              <a:endParaRPr lang="en-US" sz="1050" kern="100">
                <a:solidFill>
                  <a:srgbClr val="000000"/>
                </a:solidFill>
                <a:latin typeface="Calibri" panose="020F0502020204030204" pitchFamily="34" charset="0"/>
                <a:cs typeface="Times New Roman" panose="02020603050405020304" pitchFamily="18" charset="0"/>
              </a:endParaRPr>
            </a:p>
          </p:txBody>
        </p:sp>
        <p:sp>
          <p:nvSpPr>
            <p:cNvPr id="16" name="文本框 6"/>
            <p:cNvSpPr txBox="1"/>
            <p:nvPr/>
          </p:nvSpPr>
          <p:spPr>
            <a:xfrm>
              <a:off x="-1" y="0"/>
              <a:ext cx="3214650" cy="4453882"/>
            </a:xfrm>
            <a:prstGeom prst="rect">
              <a:avLst/>
            </a:prstGeom>
            <a:solidFill>
              <a:sysClr val="window" lastClr="FFFFFF"/>
            </a:solidFill>
            <a:ln w="6350">
              <a:solidFill>
                <a:prstClr val="black"/>
              </a:solidFill>
            </a:ln>
            <a:effectLst/>
          </p:spPr>
          <p:txBody>
            <a:bodyPr rot="0" spcFirstLastPara="0" vert="horz" wrap="square" lIns="0" tIns="45720" rIns="91440" bIns="45720" numCol="1" spcCol="0" rtlCol="0" fromWordArt="0" anchor="t" anchorCtr="0" forceAA="0" compatLnSpc="1">
              <a:prstTxWarp prst="textNoShape">
                <a:avLst/>
              </a:prstTxWarp>
              <a:noAutofit/>
            </a:bodyPr>
            <a:lstStyle/>
            <a:p>
              <a:pPr>
                <a:spcAft>
                  <a:spcPts val="0"/>
                </a:spcAft>
              </a:pPr>
              <a:endParaRPr lang="en-US" sz="1050" kern="100">
                <a:solidFill>
                  <a:srgbClr val="000000"/>
                </a:solidFill>
                <a:latin typeface="Calibri" panose="020F0502020204030204" pitchFamily="34" charset="0"/>
                <a:cs typeface="Times New Roman" panose="02020603050405020304" pitchFamily="18" charset="0"/>
              </a:endParaRPr>
            </a:p>
            <a:p>
              <a:pPr>
                <a:spcAft>
                  <a:spcPts val="0"/>
                </a:spcAft>
              </a:pPr>
              <a:r>
                <a:rPr lang="en-US" sz="1050" kern="100">
                  <a:solidFill>
                    <a:srgbClr val="000000"/>
                  </a:solidFill>
                  <a:latin typeface="Calibri" panose="020F0502020204030204" pitchFamily="34" charset="0"/>
                  <a:cs typeface="Times New Roman" panose="02020603050405020304" pitchFamily="18" charset="0"/>
                </a:rPr>
                <a:t> </a:t>
              </a:r>
              <a:endParaRPr lang="zh-CN" altLang="en-US" sz="1050" kern="100">
                <a:solidFill>
                  <a:srgbClr val="000000"/>
                </a:solidFill>
                <a:latin typeface="Calibri" panose="020F0502020204030204" pitchFamily="34" charset="0"/>
                <a:cs typeface="Times New Roman" panose="02020603050405020304" pitchFamily="18" charset="0"/>
              </a:endParaRPr>
            </a:p>
          </p:txBody>
        </p:sp>
      </p:grpSp>
      <p:graphicFrame>
        <p:nvGraphicFramePr>
          <p:cNvPr id="18" name="对象 17"/>
          <p:cNvGraphicFramePr>
            <a:graphicFrameLocks noChangeAspect="1"/>
          </p:cNvGraphicFramePr>
          <p:nvPr>
            <p:extLst/>
          </p:nvPr>
        </p:nvGraphicFramePr>
        <p:xfrm>
          <a:off x="1115615" y="995639"/>
          <a:ext cx="3292852" cy="4626517"/>
        </p:xfrm>
        <a:graphic>
          <a:graphicData uri="http://schemas.openxmlformats.org/presentationml/2006/ole">
            <mc:AlternateContent xmlns:mc="http://schemas.openxmlformats.org/markup-compatibility/2006">
              <mc:Choice xmlns:v="urn:schemas-microsoft-com:vml" Requires="v">
                <p:oleObj spid="_x0000_s12400" name="Graph" r:id="rId3" imgW="33404130" imgH="45720000" progId="Origin50.Graph">
                  <p:embed/>
                </p:oleObj>
              </mc:Choice>
              <mc:Fallback>
                <p:oleObj name="Graph" r:id="rId3" imgW="33404130" imgH="4572000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4039" r="8557" b="9512"/>
                      <a:stretch>
                        <a:fillRect/>
                      </a:stretch>
                    </p:blipFill>
                    <p:spPr bwMode="auto">
                      <a:xfrm>
                        <a:off x="1115615" y="995639"/>
                        <a:ext cx="3292852" cy="4626517"/>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nvPr>
        </p:nvGraphicFramePr>
        <p:xfrm>
          <a:off x="5022079" y="936584"/>
          <a:ext cx="3244731" cy="4593794"/>
        </p:xfrm>
        <a:graphic>
          <a:graphicData uri="http://schemas.openxmlformats.org/presentationml/2006/ole">
            <mc:AlternateContent xmlns:mc="http://schemas.openxmlformats.org/markup-compatibility/2006">
              <mc:Choice xmlns:v="urn:schemas-microsoft-com:vml" Requires="v">
                <p:oleObj spid="_x0000_s12401" name="Graph" r:id="rId5" imgW="33404130" imgH="42862500" progId="Origin50.Graph">
                  <p:embed/>
                </p:oleObj>
              </mc:Choice>
              <mc:Fallback>
                <p:oleObj name="Graph" r:id="rId5" imgW="33404130" imgH="42862500" progId="Origin50.Grap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2721" r="9268" b="7039"/>
                      <a:stretch>
                        <a:fillRect/>
                      </a:stretch>
                    </p:blipFill>
                    <p:spPr bwMode="auto">
                      <a:xfrm>
                        <a:off x="5022079" y="936584"/>
                        <a:ext cx="3244731" cy="4593794"/>
                      </a:xfrm>
                      <a:prstGeom prst="rect">
                        <a:avLst/>
                      </a:prstGeom>
                      <a:noFill/>
                    </p:spPr>
                  </p:pic>
                </p:oleObj>
              </mc:Fallback>
            </mc:AlternateContent>
          </a:graphicData>
        </a:graphic>
      </p:graphicFrame>
      <p:cxnSp>
        <p:nvCxnSpPr>
          <p:cNvPr id="22" name="直接连接符 21"/>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1205372" y="5884203"/>
            <a:ext cx="7938628" cy="338554"/>
          </a:xfrm>
          <a:prstGeom prst="rect">
            <a:avLst/>
          </a:prstGeom>
        </p:spPr>
        <p:txBody>
          <a:bodyPr wrap="square">
            <a:spAutoFit/>
          </a:bodyPr>
          <a:lstStyle/>
          <a:p>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dirty="0">
                <a:latin typeface="Times New Roman" panose="02020603050405020304" pitchFamily="18" charset="0"/>
                <a:ea typeface="楷体" panose="02010609060101010101" pitchFamily="49" charset="-122"/>
              </a:rPr>
              <a:t>6-6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rPr>
              <a:t>a</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rPr>
              <a:t>XK-Cr-400</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rPr>
              <a:t>XK-Cr-600</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rPr>
              <a:t>XK-Cr-800</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三个样品的</a:t>
            </a:r>
            <a:r>
              <a:rPr lang="en-US" altLang="zh-CN" sz="1600" dirty="0">
                <a:latin typeface="Times New Roman" panose="02020603050405020304" pitchFamily="18" charset="0"/>
                <a:ea typeface="楷体" panose="02010609060101010101" pitchFamily="49" charset="-122"/>
              </a:rPr>
              <a:t>O1s XPS</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谱图</a:t>
            </a:r>
            <a:endParaRPr lang="zh-CN" altLang="en-US" sz="1600" dirty="0"/>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39</a:t>
            </a:fld>
            <a:endParaRPr lang="en-US" altLang="zh-CN"/>
          </a:p>
        </p:txBody>
      </p:sp>
      <p:sp>
        <p:nvSpPr>
          <p:cNvPr id="12"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2231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latin typeface="微软雅黑" panose="020B0503020204020204" pitchFamily="34" charset="-122"/>
                <a:ea typeface="微软雅黑" panose="020B0503020204020204" pitchFamily="34" charset="-122"/>
              </a:rPr>
              <a:t>研究</a:t>
            </a:r>
            <a:r>
              <a:rPr lang="zh-CN" altLang="en-US" sz="2200" dirty="0" smtClean="0">
                <a:latin typeface="微软雅黑" panose="020B0503020204020204" pitchFamily="34" charset="-122"/>
                <a:ea typeface="微软雅黑" panose="020B0503020204020204" pitchFamily="34" charset="-122"/>
              </a:rPr>
              <a:t>背景</a:t>
            </a:r>
            <a:r>
              <a:rPr lang="en-US" altLang="zh-CN" sz="2200" dirty="0" smtClean="0">
                <a:latin typeface="微软雅黑" panose="020B0503020204020204" pitchFamily="34" charset="-122"/>
                <a:ea typeface="微软雅黑" panose="020B0503020204020204" pitchFamily="34" charset="-122"/>
              </a:rPr>
              <a:t>—Cr(VI)</a:t>
            </a:r>
            <a:endParaRPr lang="en-US" altLang="zh-CN" sz="2200" dirty="0">
              <a:latin typeface="微软雅黑" panose="020B0503020204020204" pitchFamily="34" charset="-122"/>
              <a:ea typeface="微软雅黑" panose="020B0503020204020204" pitchFamily="34" charset="-122"/>
            </a:endParaRPr>
          </a:p>
        </p:txBody>
      </p:sp>
      <p:sp>
        <p:nvSpPr>
          <p:cNvPr id="7" name="矩形 6"/>
          <p:cNvSpPr/>
          <p:nvPr/>
        </p:nvSpPr>
        <p:spPr>
          <a:xfrm>
            <a:off x="262297" y="1160748"/>
            <a:ext cx="8461808" cy="256724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200" dirty="0">
                <a:latin typeface="Times New Roman" panose="02020603050405020304" pitchFamily="18" charset="0"/>
                <a:cs typeface="Times New Roman" panose="02020603050405020304" pitchFamily="18" charset="0"/>
              </a:rPr>
              <a:t>铬是位于第四周期</a:t>
            </a:r>
            <a:r>
              <a:rPr lang="en-US" altLang="zh-CN" sz="2200" dirty="0">
                <a:latin typeface="Times New Roman" panose="02020603050405020304" pitchFamily="18" charset="0"/>
              </a:rPr>
              <a:t>VIB</a:t>
            </a:r>
            <a:r>
              <a:rPr lang="zh-CN" altLang="zh-CN" sz="2200" dirty="0">
                <a:latin typeface="Times New Roman" panose="02020603050405020304" pitchFamily="18" charset="0"/>
                <a:cs typeface="Times New Roman" panose="02020603050405020304" pitchFamily="18" charset="0"/>
              </a:rPr>
              <a:t>族的金属元素，原子序数为</a:t>
            </a:r>
            <a:r>
              <a:rPr lang="en-US" altLang="zh-CN" sz="2200" dirty="0" smtClean="0">
                <a:latin typeface="Times New Roman" panose="02020603050405020304" pitchFamily="18" charset="0"/>
              </a:rPr>
              <a:t>24</a:t>
            </a:r>
          </a:p>
          <a:p>
            <a:pPr marL="342900" indent="-342900">
              <a:lnSpc>
                <a:spcPct val="150000"/>
              </a:lnSpc>
              <a:buFont typeface="Wingdings" panose="05000000000000000000" pitchFamily="2" charset="2"/>
              <a:buChar char="Ø"/>
            </a:pPr>
            <a:r>
              <a:rPr lang="zh-CN" altLang="zh-CN" sz="2200" dirty="0">
                <a:latin typeface="Times New Roman" panose="02020603050405020304" pitchFamily="18" charset="0"/>
              </a:rPr>
              <a:t>铬在自然界大量存在于铬铁矿和铬铅矿中，并多以氧化物形式</a:t>
            </a:r>
            <a:r>
              <a:rPr lang="zh-CN" altLang="zh-CN" sz="2200" dirty="0" smtClean="0">
                <a:latin typeface="Times New Roman" panose="02020603050405020304" pitchFamily="18" charset="0"/>
              </a:rPr>
              <a:t>存在</a:t>
            </a:r>
            <a:endParaRPr lang="en-US" altLang="zh-CN" sz="2200" dirty="0" smtClean="0">
              <a:latin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200" dirty="0">
                <a:latin typeface="Times New Roman" panose="02020603050405020304" pitchFamily="18" charset="0"/>
              </a:rPr>
              <a:t>铬的价态有</a:t>
            </a:r>
            <a:r>
              <a:rPr lang="en-US" altLang="zh-CN" sz="2200" dirty="0">
                <a:latin typeface="Times New Roman" panose="02020603050405020304" pitchFamily="18" charset="0"/>
              </a:rPr>
              <a:t>0</a:t>
            </a:r>
            <a:r>
              <a:rPr lang="zh-CN" altLang="zh-CN" sz="2200" dirty="0">
                <a:latin typeface="Times New Roman" panose="02020603050405020304" pitchFamily="18" charset="0"/>
              </a:rPr>
              <a:t>、</a:t>
            </a:r>
            <a:r>
              <a:rPr lang="en-US" altLang="zh-CN" sz="2200" dirty="0">
                <a:latin typeface="Times New Roman" panose="02020603050405020304" pitchFamily="18" charset="0"/>
              </a:rPr>
              <a:t>+2</a:t>
            </a:r>
            <a:r>
              <a:rPr lang="zh-CN" altLang="zh-CN" sz="2200" dirty="0">
                <a:latin typeface="Times New Roman" panose="02020603050405020304" pitchFamily="18" charset="0"/>
              </a:rPr>
              <a:t>、</a:t>
            </a:r>
            <a:r>
              <a:rPr lang="en-US" altLang="zh-CN" sz="2200" dirty="0">
                <a:latin typeface="Times New Roman" panose="02020603050405020304" pitchFamily="18" charset="0"/>
              </a:rPr>
              <a:t>+3</a:t>
            </a:r>
            <a:r>
              <a:rPr lang="zh-CN" altLang="zh-CN" sz="2200" dirty="0">
                <a:latin typeface="Times New Roman" panose="02020603050405020304" pitchFamily="18" charset="0"/>
              </a:rPr>
              <a:t>、</a:t>
            </a:r>
            <a:r>
              <a:rPr lang="en-US" altLang="zh-CN" sz="2200" dirty="0">
                <a:latin typeface="Times New Roman" panose="02020603050405020304" pitchFamily="18" charset="0"/>
              </a:rPr>
              <a:t>+4</a:t>
            </a:r>
            <a:r>
              <a:rPr lang="zh-CN" altLang="zh-CN" sz="2200" dirty="0">
                <a:latin typeface="Times New Roman" panose="02020603050405020304" pitchFamily="18" charset="0"/>
              </a:rPr>
              <a:t>和</a:t>
            </a:r>
            <a:r>
              <a:rPr lang="en-US" altLang="zh-CN" sz="2200" dirty="0">
                <a:latin typeface="Times New Roman" panose="02020603050405020304" pitchFamily="18" charset="0"/>
              </a:rPr>
              <a:t>+6</a:t>
            </a:r>
            <a:r>
              <a:rPr lang="zh-CN" altLang="zh-CN" sz="2200" dirty="0">
                <a:latin typeface="Times New Roman" panose="02020603050405020304" pitchFamily="18" charset="0"/>
              </a:rPr>
              <a:t>，常见的价态有</a:t>
            </a:r>
            <a:r>
              <a:rPr lang="en-US" altLang="zh-CN" sz="2200" dirty="0">
                <a:latin typeface="Times New Roman" panose="02020603050405020304" pitchFamily="18" charset="0"/>
              </a:rPr>
              <a:t>+3</a:t>
            </a:r>
            <a:r>
              <a:rPr lang="zh-CN" altLang="zh-CN" sz="2200" dirty="0">
                <a:latin typeface="Times New Roman" panose="02020603050405020304" pitchFamily="18" charset="0"/>
              </a:rPr>
              <a:t>和</a:t>
            </a:r>
            <a:r>
              <a:rPr lang="en-US" altLang="zh-CN" sz="2200" dirty="0">
                <a:latin typeface="Times New Roman" panose="02020603050405020304" pitchFamily="18" charset="0"/>
              </a:rPr>
              <a:t>+6</a:t>
            </a:r>
            <a:r>
              <a:rPr lang="zh-CN" altLang="zh-CN" sz="2200" dirty="0">
                <a:latin typeface="Times New Roman" panose="02020603050405020304" pitchFamily="18" charset="0"/>
              </a:rPr>
              <a:t>。天然水体中，铬主要是以</a:t>
            </a:r>
            <a:r>
              <a:rPr lang="en-US" altLang="zh-CN" sz="2200" dirty="0">
                <a:latin typeface="Times New Roman" panose="02020603050405020304" pitchFamily="18" charset="0"/>
              </a:rPr>
              <a:t>+3</a:t>
            </a:r>
            <a:r>
              <a:rPr lang="zh-CN" altLang="zh-CN" sz="2200" dirty="0">
                <a:latin typeface="Times New Roman" panose="02020603050405020304" pitchFamily="18" charset="0"/>
              </a:rPr>
              <a:t>和</a:t>
            </a:r>
            <a:r>
              <a:rPr lang="en-US" altLang="zh-CN" sz="2200" dirty="0">
                <a:latin typeface="Times New Roman" panose="02020603050405020304" pitchFamily="18" charset="0"/>
              </a:rPr>
              <a:t>+6</a:t>
            </a:r>
            <a:r>
              <a:rPr lang="zh-CN" altLang="zh-CN" sz="2200" dirty="0">
                <a:latin typeface="Times New Roman" panose="02020603050405020304" pitchFamily="18" charset="0"/>
              </a:rPr>
              <a:t>两种价态存在</a:t>
            </a:r>
            <a:endParaRPr lang="zh-CN" altLang="en-US" sz="2200" dirty="0">
              <a:latin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334169" y="4185084"/>
            <a:ext cx="2857500" cy="214312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908" y="4185084"/>
            <a:ext cx="2124236" cy="2124236"/>
          </a:xfrm>
          <a:prstGeom prst="rect">
            <a:avLst/>
          </a:prstGeom>
        </p:spPr>
      </p:pic>
      <p:pic>
        <p:nvPicPr>
          <p:cNvPr id="29" name="图片 28"/>
          <p:cNvPicPr>
            <a:picLocks noChangeAspect="1"/>
          </p:cNvPicPr>
          <p:nvPr/>
        </p:nvPicPr>
        <p:blipFill rotWithShape="1">
          <a:blip r:embed="rId4"/>
          <a:srcRect l="-1" r="2156" b="7896"/>
          <a:stretch/>
        </p:blipFill>
        <p:spPr>
          <a:xfrm>
            <a:off x="6455995" y="4213939"/>
            <a:ext cx="2004437" cy="2114269"/>
          </a:xfrm>
          <a:prstGeom prst="rect">
            <a:avLst/>
          </a:prstGeom>
        </p:spPr>
      </p:pic>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4</a:t>
            </a:fld>
            <a:endParaRPr lang="en-US" altLang="zh-CN"/>
          </a:p>
        </p:txBody>
      </p:sp>
    </p:spTree>
    <p:extLst>
      <p:ext uri="{BB962C8B-B14F-4D97-AF65-F5344CB8AC3E}">
        <p14:creationId xmlns:p14="http://schemas.microsoft.com/office/powerpoint/2010/main" val="29668641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40</a:t>
            </a:fld>
            <a:endParaRPr lang="en-US" altLang="zh-CN"/>
          </a:p>
        </p:txBody>
      </p:sp>
      <p:cxnSp>
        <p:nvCxnSpPr>
          <p:cNvPr id="3" name="直接连接符 2"/>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8816438"/>
              </p:ext>
            </p:extLst>
          </p:nvPr>
        </p:nvGraphicFramePr>
        <p:xfrm>
          <a:off x="2411760" y="512676"/>
          <a:ext cx="4465290" cy="5442766"/>
        </p:xfrm>
        <a:graphic>
          <a:graphicData uri="http://schemas.openxmlformats.org/presentationml/2006/ole">
            <mc:AlternateContent xmlns:mc="http://schemas.openxmlformats.org/markup-compatibility/2006">
              <mc:Choice xmlns:v="urn:schemas-microsoft-com:vml" Requires="v">
                <p:oleObj spid="_x0000_s22553" name="Graph" r:id="rId3" imgW="33404103" imgH="42862483" progId="Origin50.Graph">
                  <p:embed/>
                </p:oleObj>
              </mc:Choice>
              <mc:Fallback>
                <p:oleObj name="Graph" r:id="rId3" imgW="33404103" imgH="42862483"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3192" r="6573" b="7550"/>
                      <a:stretch>
                        <a:fillRect/>
                      </a:stretch>
                    </p:blipFill>
                    <p:spPr bwMode="auto">
                      <a:xfrm>
                        <a:off x="2411760" y="512676"/>
                        <a:ext cx="4465290" cy="5442766"/>
                      </a:xfrm>
                      <a:prstGeom prst="rect">
                        <a:avLst/>
                      </a:prstGeom>
                      <a:noFill/>
                    </p:spPr>
                  </p:pic>
                </p:oleObj>
              </mc:Fallback>
            </mc:AlternateContent>
          </a:graphicData>
        </a:graphic>
      </p:graphicFrame>
      <p:sp>
        <p:nvSpPr>
          <p:cNvPr id="8" name="矩形 7"/>
          <p:cNvSpPr/>
          <p:nvPr/>
        </p:nvSpPr>
        <p:spPr>
          <a:xfrm>
            <a:off x="1727684" y="5934634"/>
            <a:ext cx="6858000" cy="338554"/>
          </a:xfrm>
          <a:prstGeom prst="rect">
            <a:avLst/>
          </a:prstGeom>
        </p:spPr>
        <p:txBody>
          <a:bodyPr wrap="square">
            <a:spAutoFit/>
          </a:bodyPr>
          <a:lstStyle/>
          <a:p>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dirty="0">
                <a:latin typeface="Times New Roman" panose="02020603050405020304" pitchFamily="18" charset="0"/>
                <a:ea typeface="楷体" panose="02010609060101010101" pitchFamily="49" charset="-122"/>
              </a:rPr>
              <a:t>6-6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rPr>
              <a:t>a</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rPr>
              <a:t>XK-Cr-400</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rPr>
              <a:t>XK-Cr-600</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rPr>
              <a:t>XK-Cr-800</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三个样品的</a:t>
            </a:r>
            <a:r>
              <a:rPr lang="en-US" altLang="zh-CN" sz="1600" dirty="0">
                <a:latin typeface="Times New Roman" panose="02020603050405020304" pitchFamily="18" charset="0"/>
                <a:ea typeface="楷体" panose="02010609060101010101" pitchFamily="49" charset="-122"/>
              </a:rPr>
              <a:t>O1s XPS</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谱图</a:t>
            </a:r>
            <a:endParaRPr lang="zh-CN" altLang="en-US" sz="1600" dirty="0"/>
          </a:p>
        </p:txBody>
      </p:sp>
      <p:sp>
        <p:nvSpPr>
          <p:cNvPr id="9"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7801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nvPr>
        </p:nvGraphicFramePr>
        <p:xfrm>
          <a:off x="719574" y="633631"/>
          <a:ext cx="7553933" cy="5400000"/>
        </p:xfrm>
        <a:graphic>
          <a:graphicData uri="http://schemas.openxmlformats.org/presentationml/2006/ole">
            <mc:AlternateContent xmlns:mc="http://schemas.openxmlformats.org/markup-compatibility/2006">
              <mc:Choice xmlns:v="urn:schemas-microsoft-com:vml" Requires="v">
                <p:oleObj spid="_x0000_s13367" name="Graph" r:id="rId3" imgW="32489640" imgH="22555110" progId="Origin50.Graph">
                  <p:embed/>
                </p:oleObj>
              </mc:Choice>
              <mc:Fallback>
                <p:oleObj name="Graph" r:id="rId3" imgW="32489640" imgH="22555110" progId="Origin50.Grap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358" t="8411" r="7159" b="1079"/>
                      <a:stretch>
                        <a:fillRect/>
                      </a:stretch>
                    </p:blipFill>
                    <p:spPr bwMode="auto">
                      <a:xfrm>
                        <a:off x="719574" y="633631"/>
                        <a:ext cx="7553933" cy="540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直接连接符 7"/>
          <p:cNvCxnSpPr/>
          <p:nvPr/>
        </p:nvCxnSpPr>
        <p:spPr>
          <a:xfrm flipH="1">
            <a:off x="214316" y="561975"/>
            <a:ext cx="374296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2" name="矩形 1"/>
          <p:cNvSpPr/>
          <p:nvPr/>
        </p:nvSpPr>
        <p:spPr>
          <a:xfrm>
            <a:off x="1763688" y="5970766"/>
            <a:ext cx="6102424" cy="338554"/>
          </a:xfrm>
          <a:prstGeom prst="rect">
            <a:avLst/>
          </a:prstGeom>
        </p:spPr>
        <p:txBody>
          <a:bodyPr wrap="square">
            <a:spAutoFit/>
          </a:bodyPr>
          <a:lstStyle/>
          <a:p>
            <a:pPr algn="ctr">
              <a:spcAft>
                <a:spcPts val="0"/>
              </a:spcAft>
            </a:pP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6-9 Cr</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O</a:t>
            </a:r>
            <a:r>
              <a:rPr lang="en-US" altLang="zh-CN" sz="1600" kern="1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XK-Cr-1200</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两个样品的</a:t>
            </a:r>
            <a:r>
              <a:rPr lang="en-US" altLang="zh-CN" sz="1600" kern="100" dirty="0">
                <a:latin typeface="Times New Roman" panose="02020603050405020304" pitchFamily="18" charset="0"/>
                <a:ea typeface="楷体" panose="02010609060101010101" pitchFamily="49" charset="-122"/>
                <a:cs typeface="Times New Roman" panose="02020603050405020304" pitchFamily="18" charset="0"/>
              </a:rPr>
              <a:t>XRD</a:t>
            </a:r>
            <a:r>
              <a:rPr lang="zh-CN" altLang="zh-CN" sz="1600" kern="100" dirty="0">
                <a:latin typeface="Times New Roman" panose="02020603050405020304" pitchFamily="18" charset="0"/>
                <a:ea typeface="楷体" panose="02010609060101010101" pitchFamily="49" charset="-122"/>
                <a:cs typeface="Times New Roman" panose="02020603050405020304" pitchFamily="18" charset="0"/>
              </a:rPr>
              <a:t>谱图</a:t>
            </a:r>
            <a:endParaRPr lang="zh-CN" altLang="zh-CN" sz="1600" kern="1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41</a:t>
            </a:fld>
            <a:endParaRPr lang="en-US" altLang="zh-CN"/>
          </a:p>
        </p:txBody>
      </p:sp>
      <p:sp>
        <p:nvSpPr>
          <p:cNvPr id="11"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热解特性</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38460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7" name="矩形 6"/>
          <p:cNvSpPr/>
          <p:nvPr/>
        </p:nvSpPr>
        <p:spPr>
          <a:xfrm>
            <a:off x="3023828" y="406554"/>
            <a:ext cx="3384260" cy="646331"/>
          </a:xfrm>
          <a:prstGeom prst="rect">
            <a:avLst/>
          </a:prstGeom>
        </p:spPr>
        <p:txBody>
          <a:bodyPr wrap="none">
            <a:spAutoFit/>
          </a:bodyPr>
          <a:lstStyle/>
          <a:p>
            <a:pPr indent="127000" algn="ctr">
              <a:lnSpc>
                <a:spcPct val="150000"/>
              </a:lnSpc>
              <a:spcAft>
                <a:spcPts val="0"/>
              </a:spcAft>
            </a:pPr>
            <a:r>
              <a:rPr lang="zh-CN" altLang="zh-CN" kern="0"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kern="0" dirty="0">
                <a:latin typeface="Times New Roman" panose="02020603050405020304" pitchFamily="18" charset="0"/>
                <a:ea typeface="楷体" panose="02010609060101010101" pitchFamily="49" charset="-122"/>
                <a:cs typeface="Times New Roman" panose="02020603050405020304" pitchFamily="18" charset="0"/>
              </a:rPr>
              <a:t>6-3 CO</a:t>
            </a:r>
            <a:r>
              <a:rPr lang="en-US" altLang="zh-CN" kern="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kern="0" dirty="0">
                <a:latin typeface="Times New Roman" panose="02020603050405020304" pitchFamily="18" charset="0"/>
                <a:ea typeface="楷体" panose="02010609060101010101" pitchFamily="49" charset="-122"/>
                <a:cs typeface="Times New Roman" panose="02020603050405020304" pitchFamily="18" charset="0"/>
              </a:rPr>
              <a:t>气氛下铬的热解回收</a:t>
            </a:r>
            <a:endParaRPr lang="zh-CN" altLang="zh-CN" sz="2400" kern="1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42</a:t>
            </a:fld>
            <a:endParaRPr lang="en-US" altLang="zh-CN"/>
          </a:p>
        </p:txBody>
      </p:sp>
      <p:sp>
        <p:nvSpPr>
          <p:cNvPr id="8" name="TextBox 5"/>
          <p:cNvSpPr txBox="1">
            <a:spLocks noChangeArrowheads="1"/>
          </p:cNvSpPr>
          <p:nvPr/>
        </p:nvSpPr>
        <p:spPr bwMode="auto">
          <a:xfrm>
            <a:off x="560388" y="194930"/>
            <a:ext cx="3435548"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铬的回收</a:t>
            </a:r>
            <a:endParaRPr lang="en-US" altLang="zh-CN" sz="2200" dirty="0">
              <a:solidFill>
                <a:srgbClr val="0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325540" y="1040386"/>
            <a:ext cx="6954872" cy="5340942"/>
          </a:xfrm>
          <a:prstGeom prst="rect">
            <a:avLst/>
          </a:prstGeom>
        </p:spPr>
      </p:pic>
    </p:spTree>
    <p:extLst>
      <p:ext uri="{BB962C8B-B14F-4D97-AF65-F5344CB8AC3E}">
        <p14:creationId xmlns:p14="http://schemas.microsoft.com/office/powerpoint/2010/main" val="7708387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7" name="TextBox 5"/>
          <p:cNvSpPr txBox="1">
            <a:spLocks noChangeArrowheads="1"/>
          </p:cNvSpPr>
          <p:nvPr/>
        </p:nvSpPr>
        <p:spPr bwMode="auto">
          <a:xfrm>
            <a:off x="560390" y="193675"/>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研究结果</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6" name="矩形 5"/>
          <p:cNvSpPr/>
          <p:nvPr/>
        </p:nvSpPr>
        <p:spPr>
          <a:xfrm>
            <a:off x="560390" y="1196752"/>
            <a:ext cx="8080062" cy="4755148"/>
          </a:xfrm>
          <a:prstGeom prst="rect">
            <a:avLst/>
          </a:prstGeom>
        </p:spPr>
        <p:txBody>
          <a:bodyPr wrap="square">
            <a:spAutoFit/>
          </a:bodyPr>
          <a:lstStyle/>
          <a:p>
            <a:pPr algn="just">
              <a:lnSpc>
                <a:spcPct val="150000"/>
              </a:lnSpc>
              <a:spcAft>
                <a:spcPts val="0"/>
              </a:spcAft>
            </a:pPr>
            <a:r>
              <a:rPr lang="en-US" altLang="zh-CN" sz="2200" kern="100" dirty="0" smtClean="0">
                <a:latin typeface="Times New Roman" panose="02020603050405020304" pitchFamily="18" charset="0"/>
                <a:cs typeface="Times New Roman" panose="02020603050405020304" pitchFamily="18" charset="0"/>
              </a:rPr>
              <a:t>1. </a:t>
            </a:r>
            <a:r>
              <a:rPr lang="zh-CN" altLang="zh-CN" sz="2200" kern="100" dirty="0" smtClean="0">
                <a:latin typeface="Times New Roman" panose="02020603050405020304" pitchFamily="18" charset="0"/>
                <a:cs typeface="Times New Roman" panose="02020603050405020304" pitchFamily="18" charset="0"/>
              </a:rPr>
              <a:t>在</a:t>
            </a:r>
            <a:r>
              <a:rPr lang="en-US" altLang="zh-CN" sz="2200" kern="100" dirty="0" err="1">
                <a:latin typeface="Times New Roman" panose="02020603050405020304" pitchFamily="18" charset="0"/>
                <a:cs typeface="Times New Roman" panose="02020603050405020304" pitchFamily="18" charset="0"/>
              </a:rPr>
              <a:t>Ar</a:t>
            </a:r>
            <a:r>
              <a:rPr lang="zh-CN" altLang="zh-CN" sz="2200" kern="100" dirty="0">
                <a:latin typeface="Times New Roman" panose="02020603050405020304" pitchFamily="18" charset="0"/>
                <a:cs typeface="Times New Roman" panose="02020603050405020304" pitchFamily="18" charset="0"/>
              </a:rPr>
              <a:t>和</a:t>
            </a:r>
            <a:r>
              <a:rPr lang="en-US" altLang="zh-CN" sz="2200" kern="100" dirty="0">
                <a:latin typeface="Times New Roman" panose="02020603050405020304" pitchFamily="18" charset="0"/>
                <a:cs typeface="Times New Roman" panose="02020603050405020304" pitchFamily="18" charset="0"/>
              </a:rPr>
              <a:t>CO</a:t>
            </a:r>
            <a:r>
              <a:rPr lang="en-US" altLang="zh-CN" sz="2200" kern="100" baseline="-25000" dirty="0">
                <a:latin typeface="Times New Roman" panose="02020603050405020304" pitchFamily="18" charset="0"/>
                <a:cs typeface="Times New Roman" panose="02020603050405020304" pitchFamily="18" charset="0"/>
              </a:rPr>
              <a:t>2</a:t>
            </a:r>
            <a:r>
              <a:rPr lang="zh-CN" altLang="zh-CN" sz="2200" kern="100" dirty="0">
                <a:latin typeface="Times New Roman" panose="02020603050405020304" pitchFamily="18" charset="0"/>
                <a:cs typeface="Times New Roman" panose="02020603050405020304" pitchFamily="18" charset="0"/>
              </a:rPr>
              <a:t>气氛下，铬对褐煤样品的热解有很好的催化效应，尤其在</a:t>
            </a:r>
            <a:r>
              <a:rPr lang="en-US" altLang="zh-CN" sz="2200" kern="100" dirty="0">
                <a:latin typeface="Times New Roman" panose="02020603050405020304" pitchFamily="18" charset="0"/>
                <a:cs typeface="Times New Roman" panose="02020603050405020304" pitchFamily="18" charset="0"/>
              </a:rPr>
              <a:t>CO</a:t>
            </a:r>
            <a:r>
              <a:rPr lang="en-US" altLang="zh-CN" sz="2200" kern="100" baseline="-25000" dirty="0">
                <a:latin typeface="Times New Roman" panose="02020603050405020304" pitchFamily="18" charset="0"/>
                <a:cs typeface="Times New Roman" panose="02020603050405020304" pitchFamily="18" charset="0"/>
              </a:rPr>
              <a:t>2</a:t>
            </a:r>
            <a:r>
              <a:rPr lang="zh-CN" altLang="zh-CN" sz="2200" kern="100" dirty="0">
                <a:latin typeface="Times New Roman" panose="02020603050405020304" pitchFamily="18" charset="0"/>
                <a:cs typeface="Times New Roman" panose="02020603050405020304" pitchFamily="18" charset="0"/>
              </a:rPr>
              <a:t>气氛下</a:t>
            </a:r>
            <a:r>
              <a:rPr lang="zh-CN" altLang="zh-CN" sz="2200" kern="100" dirty="0" smtClean="0">
                <a:latin typeface="Times New Roman" panose="02020603050405020304" pitchFamily="18" charset="0"/>
                <a:cs typeface="Times New Roman" panose="02020603050405020304" pitchFamily="18" charset="0"/>
              </a:rPr>
              <a:t>，</a:t>
            </a:r>
            <a:r>
              <a:rPr lang="zh-CN" altLang="zh-CN" sz="2200" dirty="0"/>
              <a:t>铬催化了</a:t>
            </a:r>
            <a:r>
              <a:rPr lang="en-US" altLang="zh-CN" sz="2200" dirty="0"/>
              <a:t>CO</a:t>
            </a:r>
            <a:r>
              <a:rPr lang="en-US" altLang="zh-CN" sz="2200" baseline="-25000" dirty="0"/>
              <a:t>2</a:t>
            </a:r>
            <a:r>
              <a:rPr lang="zh-CN" altLang="zh-CN" sz="2200" dirty="0"/>
              <a:t>和有机质中碳反应去生成</a:t>
            </a:r>
            <a:r>
              <a:rPr lang="en-US" altLang="zh-CN" sz="2200" dirty="0"/>
              <a:t>CO</a:t>
            </a:r>
            <a:r>
              <a:rPr lang="zh-CN" altLang="zh-CN" sz="2200" dirty="0"/>
              <a:t>的</a:t>
            </a:r>
            <a:r>
              <a:rPr lang="zh-CN" altLang="zh-CN" sz="2200" dirty="0" smtClean="0"/>
              <a:t>过程</a:t>
            </a:r>
            <a:r>
              <a:rPr lang="zh-CN" altLang="zh-CN" sz="2200" kern="100" dirty="0" smtClean="0">
                <a:latin typeface="Times New Roman" panose="02020603050405020304" pitchFamily="18" charset="0"/>
                <a:cs typeface="Times New Roman" panose="02020603050405020304" pitchFamily="18" charset="0"/>
              </a:rPr>
              <a:t>。</a:t>
            </a:r>
          </a:p>
          <a:p>
            <a:pPr algn="just">
              <a:lnSpc>
                <a:spcPct val="150000"/>
              </a:lnSpc>
              <a:spcAft>
                <a:spcPts val="0"/>
              </a:spcAft>
            </a:pPr>
            <a:r>
              <a:rPr lang="en-US" altLang="zh-CN" sz="2200" kern="100" dirty="0" smtClean="0">
                <a:latin typeface="Times New Roman" panose="02020603050405020304" pitchFamily="18" charset="0"/>
                <a:cs typeface="Times New Roman" panose="02020603050405020304" pitchFamily="18" charset="0"/>
              </a:rPr>
              <a:t>2. </a:t>
            </a:r>
            <a:r>
              <a:rPr lang="zh-CN" altLang="zh-CN" sz="2200" kern="100" dirty="0" smtClean="0">
                <a:latin typeface="Times New Roman" panose="02020603050405020304" pitchFamily="18" charset="0"/>
                <a:cs typeface="Times New Roman" panose="02020603050405020304" pitchFamily="18" charset="0"/>
              </a:rPr>
              <a:t>无论是在</a:t>
            </a:r>
            <a:r>
              <a:rPr lang="en-US" altLang="zh-CN" sz="2200" kern="100" dirty="0" err="1" smtClean="0">
                <a:latin typeface="Times New Roman" panose="02020603050405020304" pitchFamily="18" charset="0"/>
                <a:cs typeface="Times New Roman" panose="02020603050405020304" pitchFamily="18" charset="0"/>
              </a:rPr>
              <a:t>Ar</a:t>
            </a:r>
            <a:r>
              <a:rPr lang="zh-CN" altLang="zh-CN" sz="2200" kern="100" dirty="0" smtClean="0">
                <a:latin typeface="Times New Roman" panose="02020603050405020304" pitchFamily="18" charset="0"/>
                <a:cs typeface="Times New Roman" panose="02020603050405020304" pitchFamily="18" charset="0"/>
              </a:rPr>
              <a:t>气氛还是</a:t>
            </a:r>
            <a:r>
              <a:rPr lang="en-US" altLang="zh-CN" sz="2200" kern="100" dirty="0" smtClean="0">
                <a:latin typeface="Times New Roman" panose="02020603050405020304" pitchFamily="18" charset="0"/>
                <a:cs typeface="Times New Roman" panose="02020603050405020304" pitchFamily="18" charset="0"/>
              </a:rPr>
              <a:t>CO</a:t>
            </a:r>
            <a:r>
              <a:rPr lang="en-US" altLang="zh-CN" sz="2200" kern="100" baseline="-25000" dirty="0" smtClean="0">
                <a:latin typeface="Times New Roman" panose="02020603050405020304" pitchFamily="18" charset="0"/>
                <a:cs typeface="Times New Roman" panose="02020603050405020304" pitchFamily="18" charset="0"/>
              </a:rPr>
              <a:t>2</a:t>
            </a:r>
            <a:r>
              <a:rPr lang="zh-CN" altLang="zh-CN" sz="2200" kern="100" dirty="0" smtClean="0">
                <a:latin typeface="Times New Roman" panose="02020603050405020304" pitchFamily="18" charset="0"/>
                <a:cs typeface="Times New Roman" panose="02020603050405020304" pitchFamily="18" charset="0"/>
              </a:rPr>
              <a:t>气氛下，随着热解温度的升高，铬的价态保持稳定，且一直以正三价的价态存在。</a:t>
            </a:r>
          </a:p>
          <a:p>
            <a:pPr algn="just">
              <a:lnSpc>
                <a:spcPct val="150000"/>
              </a:lnSpc>
              <a:spcAft>
                <a:spcPts val="0"/>
              </a:spcAft>
            </a:pPr>
            <a:r>
              <a:rPr lang="en-US" altLang="zh-CN" sz="2200" kern="100" dirty="0" smtClean="0">
                <a:latin typeface="Times New Roman" panose="02020603050405020304" pitchFamily="18" charset="0"/>
                <a:cs typeface="Times New Roman" panose="02020603050405020304" pitchFamily="18" charset="0"/>
              </a:rPr>
              <a:t>3. </a:t>
            </a:r>
            <a:r>
              <a:rPr lang="zh-CN" altLang="zh-CN" sz="2200" kern="100" dirty="0" smtClean="0">
                <a:latin typeface="Times New Roman" panose="02020603050405020304" pitchFamily="18" charset="0"/>
                <a:cs typeface="Times New Roman" panose="02020603050405020304" pitchFamily="18" charset="0"/>
              </a:rPr>
              <a:t>对于</a:t>
            </a:r>
            <a:r>
              <a:rPr lang="zh-CN" altLang="zh-CN" sz="2200" kern="100" dirty="0">
                <a:latin typeface="Times New Roman" panose="02020603050405020304" pitchFamily="18" charset="0"/>
                <a:cs typeface="Times New Roman" panose="02020603050405020304" pitchFamily="18" charset="0"/>
              </a:rPr>
              <a:t>脱灰样品中负载的铬，可以通过控制反应时间和温度，来实现完全回收。在本实验条件下（</a:t>
            </a:r>
            <a:r>
              <a:rPr lang="en-US" altLang="zh-CN" sz="2200" kern="100" dirty="0">
                <a:latin typeface="Times New Roman" panose="02020603050405020304" pitchFamily="18" charset="0"/>
                <a:cs typeface="Times New Roman" panose="02020603050405020304" pitchFamily="18" charset="0"/>
              </a:rPr>
              <a:t>CO</a:t>
            </a:r>
            <a:r>
              <a:rPr lang="en-US" altLang="zh-CN" sz="2200" kern="100" baseline="-25000" dirty="0">
                <a:latin typeface="Times New Roman" panose="02020603050405020304" pitchFamily="18" charset="0"/>
                <a:cs typeface="Times New Roman" panose="02020603050405020304" pitchFamily="18" charset="0"/>
              </a:rPr>
              <a:t>2</a:t>
            </a:r>
            <a:r>
              <a:rPr lang="zh-CN" altLang="zh-CN" sz="2200" kern="100" dirty="0">
                <a:latin typeface="Times New Roman" panose="02020603050405020304" pitchFamily="18" charset="0"/>
                <a:cs typeface="Times New Roman" panose="02020603050405020304" pitchFamily="18" charset="0"/>
              </a:rPr>
              <a:t>，</a:t>
            </a:r>
            <a:r>
              <a:rPr lang="en-US" altLang="zh-CN" sz="2200" kern="100" dirty="0">
                <a:latin typeface="Times New Roman" panose="02020603050405020304" pitchFamily="18" charset="0"/>
                <a:cs typeface="Times New Roman" panose="02020603050405020304" pitchFamily="18" charset="0"/>
              </a:rPr>
              <a:t>850 </a:t>
            </a:r>
            <a:r>
              <a:rPr lang="zh-CN" altLang="zh-CN" sz="2200" kern="100" dirty="0">
                <a:latin typeface="Times New Roman" panose="02020603050405020304" pitchFamily="18" charset="0"/>
                <a:cs typeface="Times New Roman" panose="02020603050405020304" pitchFamily="18" charset="0"/>
              </a:rPr>
              <a:t>℃，</a:t>
            </a:r>
            <a:r>
              <a:rPr lang="en-US" altLang="zh-CN" sz="2200" kern="100" dirty="0">
                <a:latin typeface="Times New Roman" panose="02020603050405020304" pitchFamily="18" charset="0"/>
                <a:cs typeface="Times New Roman" panose="02020603050405020304" pitchFamily="18" charset="0"/>
              </a:rPr>
              <a:t>150 min</a:t>
            </a:r>
            <a:r>
              <a:rPr lang="zh-CN" altLang="zh-CN" sz="2200" kern="100" dirty="0">
                <a:latin typeface="Times New Roman" panose="02020603050405020304" pitchFamily="18" charset="0"/>
                <a:cs typeface="Times New Roman" panose="02020603050405020304" pitchFamily="18" charset="0"/>
              </a:rPr>
              <a:t>），焦炭残渣中</a:t>
            </a:r>
            <a:r>
              <a:rPr lang="en-US" altLang="zh-CN" sz="2200" kern="100" dirty="0">
                <a:latin typeface="Times New Roman" panose="02020603050405020304" pitchFamily="18" charset="0"/>
                <a:cs typeface="Times New Roman" panose="02020603050405020304" pitchFamily="18" charset="0"/>
              </a:rPr>
              <a:t>Cr</a:t>
            </a:r>
            <a:r>
              <a:rPr lang="en-US" altLang="zh-CN" sz="2200" kern="100" baseline="-25000" dirty="0">
                <a:latin typeface="Times New Roman" panose="02020603050405020304" pitchFamily="18" charset="0"/>
                <a:cs typeface="Times New Roman" panose="02020603050405020304" pitchFamily="18" charset="0"/>
              </a:rPr>
              <a:t>2</a:t>
            </a:r>
            <a:r>
              <a:rPr lang="en-US" altLang="zh-CN" sz="2200" kern="100" dirty="0">
                <a:latin typeface="Times New Roman" panose="02020603050405020304" pitchFamily="18" charset="0"/>
                <a:cs typeface="Times New Roman" panose="02020603050405020304" pitchFamily="18" charset="0"/>
              </a:rPr>
              <a:t>O</a:t>
            </a:r>
            <a:r>
              <a:rPr lang="en-US" altLang="zh-CN" sz="2200" kern="100" baseline="-25000" dirty="0">
                <a:latin typeface="Times New Roman" panose="02020603050405020304" pitchFamily="18" charset="0"/>
                <a:cs typeface="Times New Roman" panose="02020603050405020304" pitchFamily="18" charset="0"/>
              </a:rPr>
              <a:t>3</a:t>
            </a:r>
            <a:r>
              <a:rPr lang="zh-CN" altLang="zh-CN" sz="2200" kern="100" dirty="0">
                <a:latin typeface="Times New Roman" panose="02020603050405020304" pitchFamily="18" charset="0"/>
                <a:cs typeface="Times New Roman" panose="02020603050405020304" pitchFamily="18" charset="0"/>
              </a:rPr>
              <a:t>的质量分数达到了</a:t>
            </a:r>
            <a:r>
              <a:rPr lang="en-US" altLang="zh-CN" sz="2200" kern="100" dirty="0">
                <a:latin typeface="Times New Roman" panose="02020603050405020304" pitchFamily="18" charset="0"/>
                <a:cs typeface="Times New Roman" panose="02020603050405020304" pitchFamily="18" charset="0"/>
              </a:rPr>
              <a:t>94.8%</a:t>
            </a:r>
            <a:r>
              <a:rPr lang="zh-CN" altLang="zh-CN" sz="2200" kern="100" dirty="0">
                <a:latin typeface="Times New Roman" panose="02020603050405020304" pitchFamily="18" charset="0"/>
                <a:cs typeface="Times New Roman" panose="02020603050405020304" pitchFamily="18" charset="0"/>
              </a:rPr>
              <a:t>，这意味着</a:t>
            </a:r>
            <a:r>
              <a:rPr lang="en-US" altLang="zh-CN" sz="2200" kern="100" dirty="0">
                <a:latin typeface="Times New Roman" panose="02020603050405020304" pitchFamily="18" charset="0"/>
                <a:cs typeface="Times New Roman" panose="02020603050405020304" pitchFamily="18" charset="0"/>
              </a:rPr>
              <a:t>XK-Cr</a:t>
            </a:r>
            <a:r>
              <a:rPr lang="zh-CN" altLang="zh-CN" sz="2200" kern="100" dirty="0">
                <a:latin typeface="Times New Roman" panose="02020603050405020304" pitchFamily="18" charset="0"/>
                <a:cs typeface="Times New Roman" panose="02020603050405020304" pitchFamily="18" charset="0"/>
              </a:rPr>
              <a:t>样品中的有机质部分几乎分解完全，而剩下的都是</a:t>
            </a:r>
            <a:r>
              <a:rPr lang="en-US" altLang="zh-CN" sz="2200" kern="100" dirty="0">
                <a:latin typeface="Times New Roman" panose="02020603050405020304" pitchFamily="18" charset="0"/>
                <a:cs typeface="Times New Roman" panose="02020603050405020304" pitchFamily="18" charset="0"/>
              </a:rPr>
              <a:t>Cr</a:t>
            </a:r>
            <a:r>
              <a:rPr lang="en-US" altLang="zh-CN" sz="2200" kern="100" baseline="-25000" dirty="0">
                <a:latin typeface="Times New Roman" panose="02020603050405020304" pitchFamily="18" charset="0"/>
                <a:cs typeface="Times New Roman" panose="02020603050405020304" pitchFamily="18" charset="0"/>
              </a:rPr>
              <a:t>2</a:t>
            </a:r>
            <a:r>
              <a:rPr lang="en-US" altLang="zh-CN" sz="2200" kern="100" dirty="0">
                <a:latin typeface="Times New Roman" panose="02020603050405020304" pitchFamily="18" charset="0"/>
                <a:cs typeface="Times New Roman" panose="02020603050405020304" pitchFamily="18" charset="0"/>
              </a:rPr>
              <a:t>O</a:t>
            </a:r>
            <a:r>
              <a:rPr lang="en-US" altLang="zh-CN" sz="2200" kern="100" baseline="-25000" dirty="0">
                <a:latin typeface="Times New Roman" panose="02020603050405020304" pitchFamily="18" charset="0"/>
                <a:cs typeface="Times New Roman" panose="02020603050405020304" pitchFamily="18" charset="0"/>
              </a:rPr>
              <a:t>3</a:t>
            </a:r>
            <a:r>
              <a:rPr lang="zh-CN" altLang="zh-CN" sz="2200" kern="100"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43</a:t>
            </a:fld>
            <a:endParaRPr lang="en-US" altLang="zh-CN"/>
          </a:p>
        </p:txBody>
      </p:sp>
    </p:spTree>
    <p:extLst>
      <p:ext uri="{BB962C8B-B14F-4D97-AF65-F5344CB8AC3E}">
        <p14:creationId xmlns:p14="http://schemas.microsoft.com/office/powerpoint/2010/main" val="20730175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39652" y="1425106"/>
            <a:ext cx="2411809" cy="24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44</a:t>
            </a:fld>
            <a:endParaRPr lang="en-US" altLang="zh-CN"/>
          </a:p>
        </p:txBody>
      </p:sp>
      <p:sp>
        <p:nvSpPr>
          <p:cNvPr id="61" name="矩形 60"/>
          <p:cNvSpPr/>
          <p:nvPr/>
        </p:nvSpPr>
        <p:spPr>
          <a:xfrm>
            <a:off x="4665654" y="771551"/>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2" name="矩形 61"/>
          <p:cNvSpPr/>
          <p:nvPr/>
        </p:nvSpPr>
        <p:spPr>
          <a:xfrm>
            <a:off x="5602232"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3" name="矩形 62"/>
          <p:cNvSpPr/>
          <p:nvPr/>
        </p:nvSpPr>
        <p:spPr>
          <a:xfrm>
            <a:off x="5835440"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4" name="矩形 63"/>
          <p:cNvSpPr/>
          <p:nvPr/>
        </p:nvSpPr>
        <p:spPr>
          <a:xfrm>
            <a:off x="6068648"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5" name="矩形 64"/>
          <p:cNvSpPr/>
          <p:nvPr/>
        </p:nvSpPr>
        <p:spPr>
          <a:xfrm>
            <a:off x="6301856"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景</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6" name="矩形 65"/>
          <p:cNvSpPr/>
          <p:nvPr/>
        </p:nvSpPr>
        <p:spPr>
          <a:xfrm>
            <a:off x="6535064" y="771551"/>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7" name="矩形 66"/>
          <p:cNvSpPr/>
          <p:nvPr/>
        </p:nvSpPr>
        <p:spPr>
          <a:xfrm>
            <a:off x="5347644" y="771550"/>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8" name="矩形 67"/>
          <p:cNvSpPr/>
          <p:nvPr/>
        </p:nvSpPr>
        <p:spPr>
          <a:xfrm>
            <a:off x="4665654" y="1419623"/>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9" name="矩形 68"/>
          <p:cNvSpPr/>
          <p:nvPr/>
        </p:nvSpPr>
        <p:spPr>
          <a:xfrm>
            <a:off x="5602232"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p>
        </p:txBody>
      </p:sp>
      <p:sp>
        <p:nvSpPr>
          <p:cNvPr id="70" name="矩形 69"/>
          <p:cNvSpPr/>
          <p:nvPr/>
        </p:nvSpPr>
        <p:spPr>
          <a:xfrm>
            <a:off x="5835440"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究域</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1" name="矩形 70"/>
          <p:cNvSpPr/>
          <p:nvPr/>
        </p:nvSpPr>
        <p:spPr>
          <a:xfrm>
            <a:off x="6068648"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现</a:t>
            </a:r>
          </a:p>
        </p:txBody>
      </p:sp>
      <p:sp>
        <p:nvSpPr>
          <p:cNvPr id="72" name="矩形 71"/>
          <p:cNvSpPr/>
          <p:nvPr/>
        </p:nvSpPr>
        <p:spPr>
          <a:xfrm>
            <a:off x="6301856"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状</a:t>
            </a:r>
          </a:p>
        </p:txBody>
      </p:sp>
      <p:sp>
        <p:nvSpPr>
          <p:cNvPr id="73" name="矩形 72"/>
          <p:cNvSpPr/>
          <p:nvPr/>
        </p:nvSpPr>
        <p:spPr>
          <a:xfrm>
            <a:off x="6535064" y="1419623"/>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4" name="矩形 73"/>
          <p:cNvSpPr/>
          <p:nvPr/>
        </p:nvSpPr>
        <p:spPr>
          <a:xfrm>
            <a:off x="5347644" y="1419622"/>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5" name="矩形 74"/>
          <p:cNvSpPr/>
          <p:nvPr/>
        </p:nvSpPr>
        <p:spPr>
          <a:xfrm>
            <a:off x="4665654" y="2067695"/>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6" name="矩形 75"/>
          <p:cNvSpPr/>
          <p:nvPr/>
        </p:nvSpPr>
        <p:spPr>
          <a:xfrm>
            <a:off x="5602232"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7" name="矩形 76"/>
          <p:cNvSpPr/>
          <p:nvPr/>
        </p:nvSpPr>
        <p:spPr>
          <a:xfrm>
            <a:off x="5835440"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78" name="矩形 77"/>
          <p:cNvSpPr/>
          <p:nvPr/>
        </p:nvSpPr>
        <p:spPr>
          <a:xfrm>
            <a:off x="6068648"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内</a:t>
            </a:r>
          </a:p>
        </p:txBody>
      </p:sp>
      <p:sp>
        <p:nvSpPr>
          <p:cNvPr id="79" name="矩形 78"/>
          <p:cNvSpPr/>
          <p:nvPr/>
        </p:nvSpPr>
        <p:spPr>
          <a:xfrm>
            <a:off x="6301856"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容</a:t>
            </a:r>
          </a:p>
        </p:txBody>
      </p:sp>
      <p:sp>
        <p:nvSpPr>
          <p:cNvPr id="80" name="矩形 79"/>
          <p:cNvSpPr/>
          <p:nvPr/>
        </p:nvSpPr>
        <p:spPr>
          <a:xfrm>
            <a:off x="6535064" y="2067695"/>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1" name="矩形 80"/>
          <p:cNvSpPr/>
          <p:nvPr/>
        </p:nvSpPr>
        <p:spPr>
          <a:xfrm>
            <a:off x="5347644" y="2067694"/>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2" name="矩形 81"/>
          <p:cNvSpPr/>
          <p:nvPr/>
        </p:nvSpPr>
        <p:spPr>
          <a:xfrm>
            <a:off x="4644008" y="2746060"/>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3" name="矩形 82"/>
          <p:cNvSpPr/>
          <p:nvPr/>
        </p:nvSpPr>
        <p:spPr>
          <a:xfrm>
            <a:off x="5580586"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4" name="矩形 83"/>
          <p:cNvSpPr/>
          <p:nvPr/>
        </p:nvSpPr>
        <p:spPr>
          <a:xfrm>
            <a:off x="5813794"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85" name="矩形 84"/>
          <p:cNvSpPr/>
          <p:nvPr/>
        </p:nvSpPr>
        <p:spPr>
          <a:xfrm>
            <a:off x="6047002"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方</a:t>
            </a:r>
          </a:p>
        </p:txBody>
      </p:sp>
      <p:sp>
        <p:nvSpPr>
          <p:cNvPr id="86" name="矩形 85"/>
          <p:cNvSpPr/>
          <p:nvPr/>
        </p:nvSpPr>
        <p:spPr>
          <a:xfrm>
            <a:off x="6280210"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案</a:t>
            </a:r>
          </a:p>
        </p:txBody>
      </p:sp>
      <p:sp>
        <p:nvSpPr>
          <p:cNvPr id="87" name="矩形 86"/>
          <p:cNvSpPr/>
          <p:nvPr/>
        </p:nvSpPr>
        <p:spPr>
          <a:xfrm>
            <a:off x="6513418" y="2746060"/>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8" name="矩形 87"/>
          <p:cNvSpPr/>
          <p:nvPr/>
        </p:nvSpPr>
        <p:spPr>
          <a:xfrm>
            <a:off x="5325998" y="2746059"/>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9" name="矩形 88"/>
          <p:cNvSpPr/>
          <p:nvPr/>
        </p:nvSpPr>
        <p:spPr>
          <a:xfrm>
            <a:off x="4644008" y="3394132"/>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0" name="矩形 89"/>
          <p:cNvSpPr/>
          <p:nvPr/>
        </p:nvSpPr>
        <p:spPr>
          <a:xfrm>
            <a:off x="5580586"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1" name="矩形 90"/>
          <p:cNvSpPr/>
          <p:nvPr/>
        </p:nvSpPr>
        <p:spPr>
          <a:xfrm>
            <a:off x="5813794"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92" name="矩形 91"/>
          <p:cNvSpPr/>
          <p:nvPr/>
        </p:nvSpPr>
        <p:spPr>
          <a:xfrm>
            <a:off x="6047002"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结</a:t>
            </a:r>
          </a:p>
        </p:txBody>
      </p:sp>
      <p:sp>
        <p:nvSpPr>
          <p:cNvPr id="93" name="矩形 92"/>
          <p:cNvSpPr/>
          <p:nvPr/>
        </p:nvSpPr>
        <p:spPr>
          <a:xfrm>
            <a:off x="6280210"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果</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4" name="矩形 93"/>
          <p:cNvSpPr/>
          <p:nvPr/>
        </p:nvSpPr>
        <p:spPr>
          <a:xfrm>
            <a:off x="6513418" y="339413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5" name="矩形 94"/>
          <p:cNvSpPr/>
          <p:nvPr/>
        </p:nvSpPr>
        <p:spPr>
          <a:xfrm>
            <a:off x="5325998" y="3394131"/>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6" name="矩形 95"/>
          <p:cNvSpPr/>
          <p:nvPr/>
        </p:nvSpPr>
        <p:spPr>
          <a:xfrm>
            <a:off x="4644008" y="4114212"/>
            <a:ext cx="502920" cy="502602"/>
          </a:xfrm>
          <a:prstGeom prst="rect">
            <a:avLst/>
          </a:prstGeom>
          <a:solidFill>
            <a:srgbClr val="04AEDA"/>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7" name="矩形 96"/>
          <p:cNvSpPr/>
          <p:nvPr/>
        </p:nvSpPr>
        <p:spPr>
          <a:xfrm>
            <a:off x="5580586" y="411421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主</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8" name="矩形 97"/>
          <p:cNvSpPr/>
          <p:nvPr/>
        </p:nvSpPr>
        <p:spPr>
          <a:xfrm>
            <a:off x="5813794" y="411421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要</a:t>
            </a:r>
          </a:p>
        </p:txBody>
      </p:sp>
      <p:sp>
        <p:nvSpPr>
          <p:cNvPr id="99" name="矩形 98"/>
          <p:cNvSpPr/>
          <p:nvPr/>
        </p:nvSpPr>
        <p:spPr>
          <a:xfrm>
            <a:off x="6047002" y="411421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结</a:t>
            </a:r>
          </a:p>
        </p:txBody>
      </p:sp>
      <p:sp>
        <p:nvSpPr>
          <p:cNvPr id="100" name="矩形 99"/>
          <p:cNvSpPr/>
          <p:nvPr/>
        </p:nvSpPr>
        <p:spPr>
          <a:xfrm>
            <a:off x="6280210" y="411421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论</a:t>
            </a:r>
          </a:p>
        </p:txBody>
      </p:sp>
      <p:sp>
        <p:nvSpPr>
          <p:cNvPr id="101" name="矩形 100"/>
          <p:cNvSpPr/>
          <p:nvPr/>
        </p:nvSpPr>
        <p:spPr>
          <a:xfrm>
            <a:off x="6513418" y="4114212"/>
            <a:ext cx="252000" cy="502920"/>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2" name="矩形 101"/>
          <p:cNvSpPr/>
          <p:nvPr/>
        </p:nvSpPr>
        <p:spPr>
          <a:xfrm>
            <a:off x="5325998" y="4114211"/>
            <a:ext cx="259352" cy="502603"/>
          </a:xfrm>
          <a:prstGeom prst="rect">
            <a:avLst/>
          </a:prstGeom>
          <a:solidFill>
            <a:srgbClr val="04AEDA"/>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62556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7" name="TextBox 5"/>
          <p:cNvSpPr txBox="1">
            <a:spLocks noChangeArrowheads="1"/>
          </p:cNvSpPr>
          <p:nvPr/>
        </p:nvSpPr>
        <p:spPr bwMode="auto">
          <a:xfrm>
            <a:off x="560390" y="193675"/>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主要结论</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512765" y="1160748"/>
            <a:ext cx="7875659" cy="4881721"/>
          </a:xfrm>
          <a:prstGeom prst="rect">
            <a:avLst/>
          </a:prstGeom>
        </p:spPr>
        <p:txBody>
          <a:bodyPr wrap="square">
            <a:spAutoFit/>
          </a:bodyPr>
          <a:lstStyle/>
          <a:p>
            <a:pPr>
              <a:lnSpc>
                <a:spcPct val="150000"/>
              </a:lnSpc>
            </a:pPr>
            <a:r>
              <a:rPr lang="en-US" altLang="zh-CN" sz="2100" dirty="0" smtClean="0"/>
              <a:t>1. </a:t>
            </a:r>
            <a:r>
              <a:rPr lang="zh-CN" altLang="zh-CN" sz="2100" dirty="0" smtClean="0"/>
              <a:t>褐煤</a:t>
            </a:r>
            <a:r>
              <a:rPr lang="zh-CN" altLang="zh-CN" sz="2100" dirty="0"/>
              <a:t>及其干酪根对</a:t>
            </a:r>
            <a:r>
              <a:rPr lang="en-US" altLang="zh-CN" sz="2100" dirty="0"/>
              <a:t>Cr(VI)</a:t>
            </a:r>
            <a:r>
              <a:rPr lang="zh-CN" altLang="zh-CN" sz="2100" dirty="0"/>
              <a:t>有很好的去除效果，最大吸附量分别可以达到</a:t>
            </a:r>
            <a:r>
              <a:rPr lang="en-US" altLang="zh-CN" sz="2100" dirty="0"/>
              <a:t>3.38</a:t>
            </a:r>
            <a:r>
              <a:rPr lang="zh-CN" altLang="zh-CN" sz="2100" dirty="0"/>
              <a:t>和</a:t>
            </a:r>
            <a:r>
              <a:rPr lang="en-US" altLang="zh-CN" sz="2100" dirty="0"/>
              <a:t>4.38 </a:t>
            </a:r>
            <a:r>
              <a:rPr lang="en-US" altLang="zh-CN" sz="2100" dirty="0" err="1"/>
              <a:t>mmol</a:t>
            </a:r>
            <a:r>
              <a:rPr lang="en-US" altLang="zh-CN" sz="2100" dirty="0"/>
              <a:t>/g</a:t>
            </a:r>
            <a:r>
              <a:rPr lang="zh-CN" altLang="zh-CN" sz="2100" dirty="0"/>
              <a:t>（</a:t>
            </a:r>
            <a:r>
              <a:rPr lang="en-US" altLang="zh-CN" sz="2100" dirty="0"/>
              <a:t>pH =1</a:t>
            </a:r>
            <a:r>
              <a:rPr lang="zh-CN" altLang="zh-CN" sz="2100" dirty="0"/>
              <a:t>，</a:t>
            </a:r>
            <a:r>
              <a:rPr lang="en-US" altLang="zh-CN" sz="2100" dirty="0"/>
              <a:t>96 h</a:t>
            </a:r>
            <a:r>
              <a:rPr lang="zh-CN" altLang="zh-CN" sz="2100" dirty="0"/>
              <a:t>，</a:t>
            </a:r>
            <a:r>
              <a:rPr lang="en-US" altLang="zh-CN" sz="2100" dirty="0"/>
              <a:t>25 </a:t>
            </a:r>
            <a:r>
              <a:rPr lang="zh-CN" altLang="zh-CN" sz="2100" dirty="0"/>
              <a:t>℃）。该去除过程高度依赖于强酸环境，增加温度可以有效提升吸附量，但与其他类型吸附剂相比，褐煤基吸附剂去除</a:t>
            </a:r>
            <a:r>
              <a:rPr lang="en-US" altLang="zh-CN" sz="2100" dirty="0"/>
              <a:t>Cr(VI)</a:t>
            </a:r>
            <a:r>
              <a:rPr lang="zh-CN" altLang="zh-CN" sz="2100" dirty="0"/>
              <a:t>需要更长的反应时间</a:t>
            </a:r>
            <a:r>
              <a:rPr lang="zh-CN" altLang="zh-CN" sz="2100" dirty="0" smtClean="0"/>
              <a:t>。</a:t>
            </a:r>
            <a:endParaRPr lang="en-US" altLang="zh-CN" sz="2100" dirty="0" smtClean="0"/>
          </a:p>
          <a:p>
            <a:pPr>
              <a:lnSpc>
                <a:spcPct val="150000"/>
              </a:lnSpc>
            </a:pPr>
            <a:endParaRPr lang="zh-CN" altLang="zh-CN" sz="2100" dirty="0"/>
          </a:p>
          <a:p>
            <a:pPr>
              <a:lnSpc>
                <a:spcPct val="150000"/>
              </a:lnSpc>
            </a:pPr>
            <a:r>
              <a:rPr lang="en-US" altLang="zh-CN" sz="2100" dirty="0" smtClean="0"/>
              <a:t>2. </a:t>
            </a:r>
            <a:r>
              <a:rPr lang="zh-CN" altLang="zh-CN" sz="2100" dirty="0" smtClean="0"/>
              <a:t>褐煤</a:t>
            </a:r>
            <a:r>
              <a:rPr lang="zh-CN" altLang="zh-CN" sz="2100" dirty="0"/>
              <a:t>及其干酪根去除</a:t>
            </a:r>
            <a:r>
              <a:rPr lang="en-US" altLang="zh-CN" sz="2100" dirty="0"/>
              <a:t>Cr(VI)</a:t>
            </a:r>
            <a:r>
              <a:rPr lang="zh-CN" altLang="zh-CN" sz="2100" dirty="0"/>
              <a:t>的机理主要是氧化还原，吸附剂从溶液中吸附的</a:t>
            </a:r>
            <a:r>
              <a:rPr lang="en-US" altLang="zh-CN" sz="2100" dirty="0"/>
              <a:t>Cr(VI)</a:t>
            </a:r>
            <a:r>
              <a:rPr lang="zh-CN" altLang="zh-CN" sz="2100" dirty="0"/>
              <a:t>大部分被还原成</a:t>
            </a:r>
            <a:r>
              <a:rPr lang="en-US" altLang="zh-CN" sz="2100" dirty="0"/>
              <a:t>Cr(III)</a:t>
            </a:r>
            <a:r>
              <a:rPr lang="zh-CN" altLang="zh-CN" sz="2100" dirty="0"/>
              <a:t>，褐煤及其干酪根结构中的还原性组分</a:t>
            </a:r>
            <a:r>
              <a:rPr lang="en-US" altLang="zh-CN" sz="2100" dirty="0"/>
              <a:t>-CH</a:t>
            </a:r>
            <a:r>
              <a:rPr lang="en-US" altLang="zh-CN" sz="2100" baseline="-25000" dirty="0"/>
              <a:t>3</a:t>
            </a:r>
            <a:r>
              <a:rPr lang="zh-CN" altLang="zh-CN" sz="2100" dirty="0"/>
              <a:t>、</a:t>
            </a:r>
            <a:r>
              <a:rPr lang="en-US" altLang="zh-CN" sz="2100" dirty="0"/>
              <a:t>-CH</a:t>
            </a:r>
            <a:r>
              <a:rPr lang="en-US" altLang="zh-CN" sz="2100" baseline="-25000" dirty="0"/>
              <a:t>2</a:t>
            </a:r>
            <a:r>
              <a:rPr lang="zh-CN" altLang="zh-CN" sz="2100" dirty="0"/>
              <a:t>、</a:t>
            </a:r>
            <a:r>
              <a:rPr lang="en-US" altLang="zh-CN" sz="2100" dirty="0"/>
              <a:t>C-O</a:t>
            </a:r>
            <a:r>
              <a:rPr lang="zh-CN" altLang="zh-CN" sz="2100" dirty="0"/>
              <a:t>和</a:t>
            </a:r>
            <a:r>
              <a:rPr lang="en-US" altLang="zh-CN" sz="2100" dirty="0" err="1"/>
              <a:t>Ar</a:t>
            </a:r>
            <a:r>
              <a:rPr lang="en-US" altLang="zh-CN" sz="2100" dirty="0"/>
              <a:t>-OH</a:t>
            </a:r>
            <a:r>
              <a:rPr lang="zh-CN" altLang="zh-CN" sz="2100" dirty="0"/>
              <a:t>等参与了将</a:t>
            </a:r>
            <a:r>
              <a:rPr lang="en-US" altLang="zh-CN" sz="2100" dirty="0"/>
              <a:t>Cr(VI)</a:t>
            </a:r>
            <a:r>
              <a:rPr lang="zh-CN" altLang="zh-CN" sz="2100" dirty="0"/>
              <a:t>还原成</a:t>
            </a:r>
            <a:r>
              <a:rPr lang="en-US" altLang="zh-CN" sz="2100" dirty="0"/>
              <a:t>Cr(III)</a:t>
            </a:r>
            <a:r>
              <a:rPr lang="zh-CN" altLang="zh-CN" sz="2100" dirty="0"/>
              <a:t>的过程，同时自身被氧化成</a:t>
            </a:r>
            <a:r>
              <a:rPr lang="en-US" altLang="zh-CN" sz="2100" dirty="0"/>
              <a:t>C=O</a:t>
            </a:r>
            <a:r>
              <a:rPr lang="zh-CN" altLang="zh-CN" sz="2100" dirty="0"/>
              <a:t>和</a:t>
            </a:r>
            <a:r>
              <a:rPr lang="en-US" altLang="zh-CN" sz="2100" dirty="0"/>
              <a:t>O-C=O</a:t>
            </a:r>
            <a:r>
              <a:rPr lang="zh-CN" altLang="zh-CN" sz="2100" dirty="0"/>
              <a:t>等基团。</a:t>
            </a:r>
          </a:p>
          <a:p>
            <a:pPr algn="just">
              <a:lnSpc>
                <a:spcPct val="150000"/>
              </a:lnSpc>
              <a:spcAft>
                <a:spcPts val="0"/>
              </a:spcAft>
            </a:pPr>
            <a:endParaRPr lang="zh-CN" altLang="zh-CN" sz="2100" kern="1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41DB3E6D-7EFF-48E7-9908-5CE18D8496E3}" type="slidenum">
              <a:rPr lang="en-US" altLang="zh-CN" smtClean="0"/>
              <a:pPr>
                <a:defRPr/>
              </a:pPr>
              <a:t>45</a:t>
            </a:fld>
            <a:endParaRPr lang="en-US" altLang="zh-CN"/>
          </a:p>
        </p:txBody>
      </p:sp>
    </p:spTree>
    <p:extLst>
      <p:ext uri="{BB962C8B-B14F-4D97-AF65-F5344CB8AC3E}">
        <p14:creationId xmlns:p14="http://schemas.microsoft.com/office/powerpoint/2010/main" val="37503977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655943"/>
            <a:ext cx="8116066" cy="5632311"/>
          </a:xfrm>
          <a:prstGeom prst="rect">
            <a:avLst/>
          </a:prstGeom>
        </p:spPr>
        <p:txBody>
          <a:bodyPr wrap="square">
            <a:spAutoFit/>
          </a:bodyPr>
          <a:lstStyle/>
          <a:p>
            <a:pPr>
              <a:lnSpc>
                <a:spcPct val="150000"/>
              </a:lnSpc>
            </a:pPr>
            <a:r>
              <a:rPr lang="en-US" altLang="zh-CN" sz="2000" dirty="0" smtClean="0"/>
              <a:t>3. Cr(III</a:t>
            </a:r>
            <a:r>
              <a:rPr lang="en-US" altLang="zh-CN" sz="2000" dirty="0"/>
              <a:t>)</a:t>
            </a:r>
            <a:r>
              <a:rPr lang="zh-CN" altLang="zh-CN" sz="2000" dirty="0"/>
              <a:t>固定的机理主要是：还原的</a:t>
            </a:r>
            <a:r>
              <a:rPr lang="en-US" altLang="zh-CN" sz="2000" dirty="0"/>
              <a:t>Cr(III)</a:t>
            </a:r>
            <a:r>
              <a:rPr lang="zh-CN" altLang="zh-CN" sz="2000" dirty="0"/>
              <a:t>与被</a:t>
            </a:r>
            <a:r>
              <a:rPr lang="en-US" altLang="zh-CN" sz="2000" dirty="0"/>
              <a:t>Cr(VI)</a:t>
            </a:r>
            <a:r>
              <a:rPr lang="zh-CN" altLang="zh-CN" sz="2000" dirty="0"/>
              <a:t>氧化的褐煤结构中的含氧官能团结合到了一起，并且受</a:t>
            </a:r>
            <a:r>
              <a:rPr lang="en-US" altLang="zh-CN" sz="2000" dirty="0"/>
              <a:t>-O-Cr-O</a:t>
            </a:r>
            <a:r>
              <a:rPr lang="zh-CN" altLang="zh-CN" sz="2000" dirty="0"/>
              <a:t>结构的控制，电子发生离域。在这些含氧官能团中，</a:t>
            </a:r>
            <a:r>
              <a:rPr lang="en-US" altLang="zh-CN" sz="2000" dirty="0"/>
              <a:t>C=O</a:t>
            </a:r>
            <a:r>
              <a:rPr lang="zh-CN" altLang="zh-CN" sz="2000" dirty="0"/>
              <a:t>和</a:t>
            </a:r>
            <a:r>
              <a:rPr lang="en-US" altLang="zh-CN" sz="2000" dirty="0"/>
              <a:t>C-O</a:t>
            </a:r>
            <a:r>
              <a:rPr lang="zh-CN" altLang="zh-CN" sz="2000" dirty="0"/>
              <a:t>基团中的</a:t>
            </a:r>
            <a:r>
              <a:rPr lang="en-US" altLang="zh-CN" sz="2000" dirty="0"/>
              <a:t>O</a:t>
            </a:r>
            <a:r>
              <a:rPr lang="zh-CN" altLang="zh-CN" sz="2000" dirty="0"/>
              <a:t>原子与</a:t>
            </a:r>
            <a:r>
              <a:rPr lang="en-US" altLang="zh-CN" sz="2000" dirty="0"/>
              <a:t>Cr(III)</a:t>
            </a:r>
            <a:r>
              <a:rPr lang="zh-CN" altLang="zh-CN" sz="2000" dirty="0"/>
              <a:t>结合的同时，伴随着电子密度的降低，而</a:t>
            </a:r>
            <a:r>
              <a:rPr lang="en-US" altLang="zh-CN" sz="2000" u="sng" dirty="0"/>
              <a:t>O</a:t>
            </a:r>
            <a:r>
              <a:rPr lang="en-US" altLang="zh-CN" sz="2000" dirty="0"/>
              <a:t>-C=O</a:t>
            </a:r>
            <a:r>
              <a:rPr lang="zh-CN" altLang="zh-CN" sz="2000" dirty="0"/>
              <a:t>基团中的</a:t>
            </a:r>
            <a:r>
              <a:rPr lang="en-US" altLang="zh-CN" sz="2000" dirty="0"/>
              <a:t>O</a:t>
            </a:r>
            <a:r>
              <a:rPr lang="zh-CN" altLang="zh-CN" sz="2000" dirty="0"/>
              <a:t>原子与</a:t>
            </a:r>
            <a:r>
              <a:rPr lang="en-US" altLang="zh-CN" sz="2000" dirty="0"/>
              <a:t>Cr(III)</a:t>
            </a:r>
            <a:r>
              <a:rPr lang="zh-CN" altLang="zh-CN" sz="2000" dirty="0"/>
              <a:t>结合的同时，伴随着电子密度的增加，最终彼此间形成稳定结构。</a:t>
            </a:r>
          </a:p>
          <a:p>
            <a:pPr>
              <a:lnSpc>
                <a:spcPct val="150000"/>
              </a:lnSpc>
            </a:pPr>
            <a:r>
              <a:rPr lang="en-US" altLang="zh-CN" sz="2000" dirty="0" smtClean="0"/>
              <a:t>4. </a:t>
            </a:r>
            <a:r>
              <a:rPr lang="zh-CN" altLang="zh-CN" sz="2000" dirty="0" smtClean="0"/>
              <a:t>在</a:t>
            </a:r>
            <a:r>
              <a:rPr lang="en-US" altLang="zh-CN" sz="2000" dirty="0" err="1"/>
              <a:t>Ar</a:t>
            </a:r>
            <a:r>
              <a:rPr lang="zh-CN" altLang="zh-CN" sz="2000" dirty="0"/>
              <a:t>和</a:t>
            </a:r>
            <a:r>
              <a:rPr lang="en-US" altLang="zh-CN" sz="2000" dirty="0"/>
              <a:t>CO</a:t>
            </a:r>
            <a:r>
              <a:rPr lang="en-US" altLang="zh-CN" sz="2000" baseline="-25000" dirty="0"/>
              <a:t>2</a:t>
            </a:r>
            <a:r>
              <a:rPr lang="zh-CN" altLang="zh-CN" sz="2000" dirty="0"/>
              <a:t>气氛下，铬对褐煤样品的热解有很好的催化效应，尤其在</a:t>
            </a:r>
            <a:r>
              <a:rPr lang="en-US" altLang="zh-CN" sz="2000" dirty="0"/>
              <a:t>CO</a:t>
            </a:r>
            <a:r>
              <a:rPr lang="en-US" altLang="zh-CN" sz="2000" baseline="-25000" dirty="0"/>
              <a:t>2</a:t>
            </a:r>
            <a:r>
              <a:rPr lang="zh-CN" altLang="zh-CN" sz="2000" dirty="0"/>
              <a:t>气氛下</a:t>
            </a:r>
            <a:r>
              <a:rPr lang="zh-CN" altLang="zh-CN" sz="2000" dirty="0" smtClean="0"/>
              <a:t>，</a:t>
            </a:r>
            <a:r>
              <a:rPr lang="zh-CN" altLang="zh-CN" sz="2000" dirty="0">
                <a:solidFill>
                  <a:srgbClr val="000000"/>
                </a:solidFill>
              </a:rPr>
              <a:t>铬催化了</a:t>
            </a:r>
            <a:r>
              <a:rPr lang="en-US" altLang="zh-CN" sz="2000" dirty="0">
                <a:solidFill>
                  <a:srgbClr val="000000"/>
                </a:solidFill>
              </a:rPr>
              <a:t>CO</a:t>
            </a:r>
            <a:r>
              <a:rPr lang="en-US" altLang="zh-CN" sz="2000" baseline="-25000" dirty="0">
                <a:solidFill>
                  <a:srgbClr val="000000"/>
                </a:solidFill>
              </a:rPr>
              <a:t>2</a:t>
            </a:r>
            <a:r>
              <a:rPr lang="zh-CN" altLang="zh-CN" sz="2000" dirty="0">
                <a:solidFill>
                  <a:srgbClr val="000000"/>
                </a:solidFill>
              </a:rPr>
              <a:t>和有机质中碳反应去生成</a:t>
            </a:r>
            <a:r>
              <a:rPr lang="en-US" altLang="zh-CN" sz="2000" dirty="0">
                <a:solidFill>
                  <a:srgbClr val="000000"/>
                </a:solidFill>
              </a:rPr>
              <a:t>CO</a:t>
            </a:r>
            <a:r>
              <a:rPr lang="zh-CN" altLang="zh-CN" sz="2000" dirty="0">
                <a:solidFill>
                  <a:srgbClr val="000000"/>
                </a:solidFill>
              </a:rPr>
              <a:t>的过程</a:t>
            </a:r>
            <a:r>
              <a:rPr lang="zh-CN" altLang="zh-CN" sz="2000" kern="100" dirty="0">
                <a:solidFill>
                  <a:srgbClr val="000000"/>
                </a:solidFill>
                <a:latin typeface="Times New Roman" panose="02020603050405020304" pitchFamily="18" charset="0"/>
                <a:cs typeface="Times New Roman" panose="02020603050405020304" pitchFamily="18" charset="0"/>
              </a:rPr>
              <a:t>。 </a:t>
            </a:r>
            <a:r>
              <a:rPr lang="zh-CN" altLang="zh-CN" sz="2000" dirty="0" smtClean="0"/>
              <a:t>；</a:t>
            </a:r>
            <a:r>
              <a:rPr lang="zh-CN" altLang="zh-CN" sz="2000" dirty="0"/>
              <a:t>且对于脱灰样品中负载的铬，可以通过控制反应时间和温度，来实现完全回收，在本实验条件下（</a:t>
            </a:r>
            <a:r>
              <a:rPr lang="en-US" altLang="zh-CN" sz="2000" dirty="0"/>
              <a:t>CO</a:t>
            </a:r>
            <a:r>
              <a:rPr lang="en-US" altLang="zh-CN" sz="2000" baseline="-25000" dirty="0"/>
              <a:t>2</a:t>
            </a:r>
            <a:r>
              <a:rPr lang="zh-CN" altLang="zh-CN" sz="2000" dirty="0"/>
              <a:t>，</a:t>
            </a:r>
            <a:r>
              <a:rPr lang="en-US" altLang="zh-CN" sz="2000" dirty="0"/>
              <a:t>850 </a:t>
            </a:r>
            <a:r>
              <a:rPr lang="zh-CN" altLang="zh-CN" sz="2000" dirty="0"/>
              <a:t>℃，</a:t>
            </a:r>
            <a:r>
              <a:rPr lang="en-US" altLang="zh-CN" sz="2000" dirty="0"/>
              <a:t>150 min</a:t>
            </a:r>
            <a:r>
              <a:rPr lang="zh-CN" altLang="zh-CN" sz="2000" dirty="0"/>
              <a:t>），焦炭残渣中</a:t>
            </a:r>
            <a:r>
              <a:rPr lang="en-US" altLang="zh-CN" sz="2000" dirty="0"/>
              <a:t>Cr</a:t>
            </a:r>
            <a:r>
              <a:rPr lang="en-US" altLang="zh-CN" sz="2000" baseline="-25000" dirty="0"/>
              <a:t>2</a:t>
            </a:r>
            <a:r>
              <a:rPr lang="en-US" altLang="zh-CN" sz="2000" dirty="0"/>
              <a:t>O</a:t>
            </a:r>
            <a:r>
              <a:rPr lang="en-US" altLang="zh-CN" sz="2000" baseline="-25000" dirty="0"/>
              <a:t>3</a:t>
            </a:r>
            <a:r>
              <a:rPr lang="zh-CN" altLang="zh-CN" sz="2000" dirty="0"/>
              <a:t>的质量分数可以达到</a:t>
            </a:r>
            <a:r>
              <a:rPr lang="en-US" altLang="zh-CN" sz="2000" dirty="0"/>
              <a:t>94.8%</a:t>
            </a:r>
            <a:r>
              <a:rPr lang="zh-CN" altLang="zh-CN" sz="2000" dirty="0"/>
              <a:t>，即</a:t>
            </a:r>
            <a:r>
              <a:rPr lang="en-US" altLang="zh-CN" sz="2000" dirty="0"/>
              <a:t>XK-Cr</a:t>
            </a:r>
            <a:r>
              <a:rPr lang="zh-CN" altLang="zh-CN" sz="2000" dirty="0"/>
              <a:t>样品中的有机质部分几乎分解完全，而铬最终以</a:t>
            </a:r>
            <a:r>
              <a:rPr lang="en-US" altLang="zh-CN" sz="2000" dirty="0"/>
              <a:t>Cr</a:t>
            </a:r>
            <a:r>
              <a:rPr lang="en-US" altLang="zh-CN" sz="2000" baseline="-25000" dirty="0"/>
              <a:t>2</a:t>
            </a:r>
            <a:r>
              <a:rPr lang="en-US" altLang="zh-CN" sz="2000" dirty="0"/>
              <a:t>O</a:t>
            </a:r>
            <a:r>
              <a:rPr lang="en-US" altLang="zh-CN" sz="2000" baseline="-25000" dirty="0"/>
              <a:t>3</a:t>
            </a:r>
            <a:r>
              <a:rPr lang="zh-CN" altLang="zh-CN" sz="2000" dirty="0"/>
              <a:t>形式得以完全回收</a:t>
            </a:r>
            <a:r>
              <a:rPr lang="zh-CN" altLang="zh-CN" sz="2000" dirty="0" smtClean="0"/>
              <a:t>。</a:t>
            </a:r>
            <a:endParaRPr lang="en-US" altLang="zh-CN" sz="2000" kern="100" dirty="0" smtClean="0">
              <a:latin typeface="Times New Roman" panose="02020603050405020304" pitchFamily="18" charset="0"/>
              <a:cs typeface="Times New Roman" panose="02020603050405020304" pitchFamily="18" charset="0"/>
            </a:endParaRPr>
          </a:p>
          <a:p>
            <a:pPr algn="just">
              <a:lnSpc>
                <a:spcPct val="150000"/>
              </a:lnSpc>
              <a:spcAft>
                <a:spcPts val="0"/>
              </a:spcAft>
            </a:pPr>
            <a:endParaRPr lang="zh-CN" altLang="zh-CN" sz="2000" kern="100" dirty="0">
              <a:latin typeface="Times New Roman" panose="02020603050405020304" pitchFamily="18" charset="0"/>
              <a:cs typeface="Times New Roman" panose="02020603050405020304" pitchFamily="18" charset="0"/>
            </a:endParaRPr>
          </a:p>
        </p:txBody>
      </p:sp>
      <p:cxnSp>
        <p:nvCxnSpPr>
          <p:cNvPr id="3" name="直接连接符 2"/>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7"/>
          <p:cNvSpPr>
            <a:spLocks noChangeArrowheads="1"/>
          </p:cNvSpPr>
          <p:nvPr/>
        </p:nvSpPr>
        <p:spPr bwMode="auto">
          <a:xfrm>
            <a:off x="2" y="525465"/>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5" name="TextBox 5"/>
          <p:cNvSpPr txBox="1">
            <a:spLocks noChangeArrowheads="1"/>
          </p:cNvSpPr>
          <p:nvPr/>
        </p:nvSpPr>
        <p:spPr bwMode="auto">
          <a:xfrm>
            <a:off x="560390" y="193675"/>
            <a:ext cx="28757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smtClean="0">
                <a:solidFill>
                  <a:srgbClr val="000000"/>
                </a:solidFill>
                <a:latin typeface="微软雅黑" panose="020B0503020204020204" pitchFamily="34" charset="-122"/>
                <a:ea typeface="微软雅黑" panose="020B0503020204020204" pitchFamily="34" charset="-122"/>
              </a:rPr>
              <a:t>主要结论</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pPr>
              <a:defRPr/>
            </a:pPr>
            <a:fld id="{41DB3E6D-7EFF-48E7-9908-5CE18D8496E3}" type="slidenum">
              <a:rPr lang="en-US" altLang="zh-CN" smtClean="0"/>
              <a:pPr>
                <a:defRPr/>
              </a:pPr>
              <a:t>46</a:t>
            </a:fld>
            <a:endParaRPr lang="en-US" altLang="zh-CN"/>
          </a:p>
        </p:txBody>
      </p:sp>
    </p:spTree>
    <p:extLst>
      <p:ext uri="{BB962C8B-B14F-4D97-AF65-F5344CB8AC3E}">
        <p14:creationId xmlns:p14="http://schemas.microsoft.com/office/powerpoint/2010/main" val="39110745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47</a:t>
            </a:fld>
            <a:endParaRPr lang="en-US" altLang="zh-CN"/>
          </a:p>
        </p:txBody>
      </p:sp>
      <p:sp>
        <p:nvSpPr>
          <p:cNvPr id="3" name="矩形 2"/>
          <p:cNvSpPr/>
          <p:nvPr/>
        </p:nvSpPr>
        <p:spPr>
          <a:xfrm>
            <a:off x="575556" y="1628800"/>
            <a:ext cx="8280920" cy="3785652"/>
          </a:xfrm>
          <a:prstGeom prst="rect">
            <a:avLst/>
          </a:prstGeom>
        </p:spPr>
        <p:txBody>
          <a:bodyPr wrap="square">
            <a:spAutoFit/>
          </a:bodyPr>
          <a:lstStyle/>
          <a:p>
            <a:pPr algn="just">
              <a:lnSpc>
                <a:spcPct val="150000"/>
              </a:lnSpc>
              <a:spcAft>
                <a:spcPts val="0"/>
              </a:spcAft>
            </a:pPr>
            <a:r>
              <a:rPr lang="en-US" altLang="zh-CN" sz="2000" kern="100" dirty="0" smtClean="0">
                <a:latin typeface="Times New Roman" panose="02020603050405020304" pitchFamily="18" charset="0"/>
                <a:cs typeface="Times New Roman" panose="02020603050405020304" pitchFamily="18" charset="0"/>
              </a:rPr>
              <a:t>1.</a:t>
            </a:r>
            <a:r>
              <a:rPr lang="zh-CN" altLang="zh-CN" sz="2000" kern="100" dirty="0" smtClean="0">
                <a:latin typeface="Times New Roman" panose="02020603050405020304" pitchFamily="18" charset="0"/>
                <a:cs typeface="Times New Roman" panose="02020603050405020304" pitchFamily="18" charset="0"/>
              </a:rPr>
              <a:t>含</a:t>
            </a:r>
            <a:r>
              <a:rPr lang="zh-CN" altLang="zh-CN" sz="2000" kern="100" dirty="0">
                <a:latin typeface="Times New Roman" panose="02020603050405020304" pitchFamily="18" charset="0"/>
                <a:cs typeface="Times New Roman" panose="02020603050405020304" pitchFamily="18" charset="0"/>
              </a:rPr>
              <a:t>铬废水中，不仅有</a:t>
            </a:r>
            <a:r>
              <a:rPr lang="en-US" altLang="zh-CN" sz="2000" kern="100" dirty="0">
                <a:latin typeface="Times New Roman" panose="02020603050405020304" pitchFamily="18" charset="0"/>
                <a:cs typeface="Times New Roman" panose="02020603050405020304" pitchFamily="18" charset="0"/>
              </a:rPr>
              <a:t>Cr(VI)</a:t>
            </a:r>
            <a:r>
              <a:rPr lang="zh-CN" altLang="zh-CN" sz="2000" kern="100" dirty="0">
                <a:latin typeface="Times New Roman" panose="02020603050405020304" pitchFamily="18" charset="0"/>
                <a:cs typeface="Times New Roman" panose="02020603050405020304" pitchFamily="18" charset="0"/>
              </a:rPr>
              <a:t>，还有很多其他的重金属，下一步可以研究褐煤基吸附剂在多种金属离子共存时对</a:t>
            </a:r>
            <a:r>
              <a:rPr lang="en-US" altLang="zh-CN" sz="2000" kern="100" dirty="0">
                <a:latin typeface="Times New Roman" panose="02020603050405020304" pitchFamily="18" charset="0"/>
                <a:cs typeface="Times New Roman" panose="02020603050405020304" pitchFamily="18" charset="0"/>
              </a:rPr>
              <a:t>Cr(VI)</a:t>
            </a:r>
            <a:r>
              <a:rPr lang="zh-CN" altLang="zh-CN" sz="2000" kern="100" dirty="0">
                <a:latin typeface="Times New Roman" panose="02020603050405020304" pitchFamily="18" charset="0"/>
                <a:cs typeface="Times New Roman" panose="02020603050405020304" pitchFamily="18" charset="0"/>
              </a:rPr>
              <a:t>的去除效果和去除机理</a:t>
            </a:r>
            <a:r>
              <a:rPr lang="zh-CN" altLang="zh-CN" sz="2000" kern="100" dirty="0" smtClean="0">
                <a:latin typeface="Times New Roman" panose="02020603050405020304" pitchFamily="18" charset="0"/>
                <a:cs typeface="Times New Roman" panose="02020603050405020304" pitchFamily="18" charset="0"/>
              </a:rPr>
              <a:t>。</a:t>
            </a:r>
            <a:endParaRPr lang="en-US" altLang="zh-CN" sz="2000" kern="100" dirty="0" smtClean="0">
              <a:latin typeface="Times New Roman" panose="02020603050405020304" pitchFamily="18" charset="0"/>
              <a:cs typeface="Times New Roman" panose="02020603050405020304" pitchFamily="18" charset="0"/>
            </a:endParaRPr>
          </a:p>
          <a:p>
            <a:pPr algn="just">
              <a:lnSpc>
                <a:spcPct val="150000"/>
              </a:lnSpc>
              <a:spcAft>
                <a:spcPts val="0"/>
              </a:spcAft>
            </a:pPr>
            <a:endParaRPr lang="zh-CN" altLang="zh-CN" sz="2000"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sz="2000" kern="100" dirty="0" smtClean="0">
                <a:latin typeface="Times New Roman" panose="02020603050405020304" pitchFamily="18" charset="0"/>
                <a:cs typeface="Times New Roman" panose="02020603050405020304" pitchFamily="18" charset="0"/>
              </a:rPr>
              <a:t>2.</a:t>
            </a:r>
            <a:r>
              <a:rPr lang="zh-CN" altLang="zh-CN" sz="2000" kern="100" dirty="0" smtClean="0">
                <a:latin typeface="Times New Roman" panose="02020603050405020304" pitchFamily="18" charset="0"/>
                <a:cs typeface="Times New Roman" panose="02020603050405020304" pitchFamily="18" charset="0"/>
              </a:rPr>
              <a:t>基于</a:t>
            </a:r>
            <a:r>
              <a:rPr lang="zh-CN" altLang="zh-CN" sz="2000" kern="100" dirty="0">
                <a:latin typeface="Times New Roman" panose="02020603050405020304" pitchFamily="18" charset="0"/>
                <a:cs typeface="Times New Roman" panose="02020603050405020304" pitchFamily="18" charset="0"/>
              </a:rPr>
              <a:t>本文中对去除机理和吸附后吸附剂结构的变化的结论，可以进一步研究</a:t>
            </a:r>
            <a:r>
              <a:rPr lang="en-US" altLang="zh-CN" sz="2000" kern="100" dirty="0">
                <a:latin typeface="Times New Roman" panose="02020603050405020304" pitchFamily="18" charset="0"/>
                <a:cs typeface="Times New Roman" panose="02020603050405020304" pitchFamily="18" charset="0"/>
              </a:rPr>
              <a:t>Cr(VI)</a:t>
            </a:r>
            <a:r>
              <a:rPr lang="zh-CN" altLang="zh-CN" sz="2000" kern="100" dirty="0">
                <a:latin typeface="Times New Roman" panose="02020603050405020304" pitchFamily="18" charset="0"/>
                <a:cs typeface="Times New Roman" panose="02020603050405020304" pitchFamily="18" charset="0"/>
              </a:rPr>
              <a:t>与其他重金属离子的竞争吸附和协同吸附</a:t>
            </a:r>
            <a:r>
              <a:rPr lang="zh-CN" altLang="zh-CN" sz="2000" kern="100" dirty="0" smtClean="0">
                <a:latin typeface="Times New Roman" panose="02020603050405020304" pitchFamily="18" charset="0"/>
                <a:cs typeface="Times New Roman" panose="02020603050405020304" pitchFamily="18" charset="0"/>
              </a:rPr>
              <a:t>。</a:t>
            </a:r>
            <a:endParaRPr lang="en-US" altLang="zh-CN" sz="2000" kern="100" dirty="0" smtClean="0">
              <a:latin typeface="Times New Roman" panose="02020603050405020304" pitchFamily="18" charset="0"/>
              <a:cs typeface="Times New Roman" panose="02020603050405020304" pitchFamily="18" charset="0"/>
            </a:endParaRPr>
          </a:p>
          <a:p>
            <a:pPr algn="just">
              <a:lnSpc>
                <a:spcPct val="150000"/>
              </a:lnSpc>
              <a:spcAft>
                <a:spcPts val="0"/>
              </a:spcAft>
            </a:pPr>
            <a:endParaRPr lang="zh-CN" altLang="zh-CN" sz="2000"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sz="2000" kern="100" dirty="0" smtClean="0">
                <a:latin typeface="Times New Roman" panose="02020603050405020304" pitchFamily="18" charset="0"/>
                <a:cs typeface="Times New Roman" panose="02020603050405020304" pitchFamily="18" charset="0"/>
              </a:rPr>
              <a:t>3.</a:t>
            </a:r>
            <a:r>
              <a:rPr lang="zh-CN" altLang="zh-CN" sz="2000" kern="100" dirty="0" smtClean="0">
                <a:latin typeface="Times New Roman" panose="02020603050405020304" pitchFamily="18" charset="0"/>
                <a:cs typeface="Times New Roman" panose="02020603050405020304" pitchFamily="18" charset="0"/>
              </a:rPr>
              <a:t>对</a:t>
            </a:r>
            <a:r>
              <a:rPr lang="zh-CN" altLang="zh-CN" sz="2000" kern="100" dirty="0">
                <a:latin typeface="Times New Roman" panose="02020603050405020304" pitchFamily="18" charset="0"/>
                <a:cs typeface="Times New Roman" panose="02020603050405020304" pitchFamily="18" charset="0"/>
              </a:rPr>
              <a:t>吸附了铬的褐煤进行热解处理，只是解决吸附剂废弃物的一种方法，面对结构中大量负载的铬，可以对其进行更多的利用。</a:t>
            </a:r>
          </a:p>
        </p:txBody>
      </p:sp>
      <p:grpSp>
        <p:nvGrpSpPr>
          <p:cNvPr id="4" name="组合 3"/>
          <p:cNvGrpSpPr/>
          <p:nvPr/>
        </p:nvGrpSpPr>
        <p:grpSpPr>
          <a:xfrm>
            <a:off x="3531545" y="794251"/>
            <a:ext cx="1580515" cy="571257"/>
            <a:chOff x="2788284" y="2148067"/>
            <a:chExt cx="1926158" cy="571257"/>
          </a:xfrm>
        </p:grpSpPr>
        <p:sp>
          <p:nvSpPr>
            <p:cNvPr id="5" name="AutoShape 21"/>
            <p:cNvSpPr>
              <a:spLocks noChangeArrowheads="1"/>
            </p:cNvSpPr>
            <p:nvPr/>
          </p:nvSpPr>
          <p:spPr bwMode="auto">
            <a:xfrm>
              <a:off x="2788284" y="2148067"/>
              <a:ext cx="1926158" cy="571257"/>
            </a:xfrm>
            <a:prstGeom prst="roundRect">
              <a:avLst>
                <a:gd name="adj" fmla="val 9028"/>
              </a:avLst>
            </a:prstGeom>
            <a:solidFill>
              <a:srgbClr val="0DB1DB"/>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40000"/>
                </a:lnSpc>
                <a:buClr>
                  <a:schemeClr val="bg1"/>
                </a:buClr>
                <a:buFont typeface="Wingdings" panose="05000000000000000000" pitchFamily="2" charset="2"/>
                <a:buNone/>
              </a:pPr>
              <a:endParaRPr lang="zh-CN" altLang="zh-CN" sz="8800" b="1">
                <a:solidFill>
                  <a:srgbClr val="FFFF00"/>
                </a:solidFill>
                <a:latin typeface="Times New Roman" panose="02020603050405020304" pitchFamily="18" charset="0"/>
              </a:endParaRPr>
            </a:p>
          </p:txBody>
        </p:sp>
        <p:sp>
          <p:nvSpPr>
            <p:cNvPr id="6" name="Rectangle 36"/>
            <p:cNvSpPr>
              <a:spLocks noChangeArrowheads="1"/>
            </p:cNvSpPr>
            <p:nvPr/>
          </p:nvSpPr>
          <p:spPr bwMode="auto">
            <a:xfrm>
              <a:off x="2813651" y="2249029"/>
              <a:ext cx="18754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zh-CN" altLang="en-US" sz="2400" dirty="0" smtClean="0">
                  <a:solidFill>
                    <a:schemeClr val="bg1"/>
                  </a:solidFill>
                  <a:ea typeface="微软雅黑" panose="020B0503020204020204" pitchFamily="34" charset="-122"/>
                </a:rPr>
                <a:t>不足与展望</a:t>
              </a:r>
              <a:endParaRPr lang="en-US" altLang="zh-CN" sz="2400" dirty="0" smtClean="0">
                <a:solidFill>
                  <a:schemeClr val="bg1"/>
                </a:solidFill>
                <a:ea typeface="微软雅黑" panose="020B0503020204020204" pitchFamily="34" charset="-122"/>
              </a:endParaRPr>
            </a:p>
          </p:txBody>
        </p:sp>
      </p:grpSp>
    </p:spTree>
    <p:extLst>
      <p:ext uri="{BB962C8B-B14F-4D97-AF65-F5344CB8AC3E}">
        <p14:creationId xmlns:p14="http://schemas.microsoft.com/office/powerpoint/2010/main" val="3556349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矩形 25"/>
          <p:cNvSpPr>
            <a:spLocks noChangeArrowheads="1"/>
          </p:cNvSpPr>
          <p:nvPr/>
        </p:nvSpPr>
        <p:spPr bwMode="auto">
          <a:xfrm>
            <a:off x="0" y="4013200"/>
            <a:ext cx="9144000" cy="2844800"/>
          </a:xfrm>
          <a:prstGeom prst="rect">
            <a:avLst/>
          </a:prstGeom>
          <a:solidFill>
            <a:srgbClr val="04AED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0" name="TextBox 21"/>
          <p:cNvSpPr txBox="1">
            <a:spLocks noChangeArrowheads="1"/>
          </p:cNvSpPr>
          <p:nvPr/>
        </p:nvSpPr>
        <p:spPr bwMode="auto">
          <a:xfrm>
            <a:off x="2747963" y="4191000"/>
            <a:ext cx="36480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b="1" dirty="0">
                <a:solidFill>
                  <a:schemeClr val="bg1"/>
                </a:solidFill>
                <a:latin typeface="微软雅黑" panose="020B0503020204020204" pitchFamily="34" charset="-122"/>
                <a:ea typeface="微软雅黑" panose="020B0503020204020204" pitchFamily="34" charset="-122"/>
              </a:rPr>
              <a:t>请老师指正</a:t>
            </a:r>
          </a:p>
        </p:txBody>
      </p:sp>
      <p:pic>
        <p:nvPicPr>
          <p:cNvPr id="32" name="Picture 3" descr="D:\TDDOWNLOAD\win8风格图标\PNG\Communications\Blue\MB_0018_not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250" y="3070225"/>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8" y="3048000"/>
            <a:ext cx="9318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675" y="3070225"/>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5" y="3054350"/>
            <a:ext cx="93186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C:\Users\iamisis\Desktop\MetroStation_2.0_XiaZaiBa\metrostation_by_yankoa-d312tty\PNG\Media\Blue\MB_0018_view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9938" y="3048000"/>
            <a:ext cx="9318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1800" y="3059113"/>
            <a:ext cx="93345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ppt_y</p:attrName>
                                        </p:attrNameLst>
                                      </p:cBhvr>
                                      <p:tavLst>
                                        <p:tav tm="0">
                                          <p:val>
                                            <p:strVal val="#ppt_y+#ppt_h*1.125000"/>
                                          </p:val>
                                        </p:tav>
                                        <p:tav tm="100000">
                                          <p:val>
                                            <p:strVal val="#ppt_y"/>
                                          </p:val>
                                        </p:tav>
                                      </p:tavLst>
                                    </p:anim>
                                    <p:animEffect transition="in" filter="wipe(up)">
                                      <p:cBhvr>
                                        <p:cTn id="8" dur="500"/>
                                        <p:tgtEl>
                                          <p:spTgt spid="30"/>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heel(1)">
                                      <p:cBhvr>
                                        <p:cTn id="13" dur="1000"/>
                                        <p:tgtEl>
                                          <p:spTgt spid="32"/>
                                        </p:tgtEl>
                                      </p:cBhvr>
                                    </p:animEffect>
                                  </p:childTnLst>
                                </p:cTn>
                              </p:par>
                              <p:par>
                                <p:cTn id="14" presetID="21" presetClass="entr" presetSubtype="1"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heel(1)">
                                      <p:cBhvr>
                                        <p:cTn id="16" dur="1000"/>
                                        <p:tgtEl>
                                          <p:spTgt spid="33"/>
                                        </p:tgtEl>
                                      </p:cBhvr>
                                    </p:animEffect>
                                  </p:childTnLst>
                                </p:cTn>
                              </p:par>
                              <p:par>
                                <p:cTn id="17" presetID="21" presetClass="entr" presetSubtype="1"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heel(1)">
                                      <p:cBhvr>
                                        <p:cTn id="19" dur="1000"/>
                                        <p:tgtEl>
                                          <p:spTgt spid="34"/>
                                        </p:tgtEl>
                                      </p:cBhvr>
                                    </p:animEffect>
                                  </p:childTnLst>
                                </p:cTn>
                              </p:par>
                              <p:par>
                                <p:cTn id="20" presetID="21" presetClass="entr" presetSubtype="1"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heel(1)">
                                      <p:cBhvr>
                                        <p:cTn id="22" dur="1000"/>
                                        <p:tgtEl>
                                          <p:spTgt spid="35"/>
                                        </p:tgtEl>
                                      </p:cBhvr>
                                    </p:animEffect>
                                  </p:childTnLst>
                                </p:cTn>
                              </p:par>
                              <p:par>
                                <p:cTn id="23" presetID="21" presetClass="entr" presetSubtype="1"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heel(1)">
                                      <p:cBhvr>
                                        <p:cTn id="25" dur="1000"/>
                                        <p:tgtEl>
                                          <p:spTgt spid="36"/>
                                        </p:tgtEl>
                                      </p:cBhvr>
                                    </p:animEffect>
                                  </p:childTnLst>
                                </p:cTn>
                              </p:par>
                              <p:par>
                                <p:cTn id="26" presetID="21" presetClass="entr" presetSubtype="1"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heel(1)">
                                      <p:cBhvr>
                                        <p:cTn id="2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latin typeface="微软雅黑" panose="020B0503020204020204" pitchFamily="34" charset="-122"/>
                <a:ea typeface="微软雅黑" panose="020B0503020204020204" pitchFamily="34" charset="-122"/>
              </a:rPr>
              <a:t>研究</a:t>
            </a:r>
            <a:r>
              <a:rPr lang="zh-CN" altLang="en-US" sz="2200" dirty="0" smtClean="0">
                <a:latin typeface="微软雅黑" panose="020B0503020204020204" pitchFamily="34" charset="-122"/>
                <a:ea typeface="微软雅黑" panose="020B0503020204020204" pitchFamily="34" charset="-122"/>
              </a:rPr>
              <a:t>背景</a:t>
            </a:r>
            <a:r>
              <a:rPr lang="en-US" altLang="zh-CN" sz="2200" dirty="0" smtClean="0">
                <a:latin typeface="微软雅黑" panose="020B0503020204020204" pitchFamily="34" charset="-122"/>
                <a:ea typeface="微软雅黑" panose="020B0503020204020204" pitchFamily="34" charset="-122"/>
              </a:rPr>
              <a:t>—Cr(VI)</a:t>
            </a:r>
            <a:endParaRPr lang="en-US" altLang="zh-CN" sz="2200" dirty="0">
              <a:latin typeface="微软雅黑" panose="020B0503020204020204" pitchFamily="34" charset="-122"/>
              <a:ea typeface="微软雅黑" panose="020B0503020204020204" pitchFamily="34" charset="-122"/>
            </a:endParaRPr>
          </a:p>
        </p:txBody>
      </p:sp>
      <p:sp>
        <p:nvSpPr>
          <p:cNvPr id="5" name="矩形 4"/>
          <p:cNvSpPr/>
          <p:nvPr/>
        </p:nvSpPr>
        <p:spPr>
          <a:xfrm>
            <a:off x="260825" y="800708"/>
            <a:ext cx="8733241" cy="4708981"/>
          </a:xfrm>
          <a:prstGeom prst="rect">
            <a:avLst/>
          </a:prstGeom>
        </p:spPr>
        <p:txBody>
          <a:bodyPr wrap="square">
            <a:spAutoFit/>
          </a:bodyPr>
          <a:lstStyle/>
          <a:p>
            <a:pPr algn="just">
              <a:lnSpc>
                <a:spcPct val="150000"/>
              </a:lnSpc>
            </a:pPr>
            <a:r>
              <a:rPr lang="en-US" altLang="zh-CN" sz="2200" dirty="0">
                <a:latin typeface="Times New Roman" panose="02020603050405020304" pitchFamily="18" charset="0"/>
              </a:rPr>
              <a:t>Cr(</a:t>
            </a:r>
            <a:r>
              <a:rPr lang="zh-CN" altLang="zh-CN" sz="2200" dirty="0">
                <a:latin typeface="Times New Roman" panose="02020603050405020304" pitchFamily="18" charset="0"/>
              </a:rPr>
              <a:t>Ⅲ</a:t>
            </a:r>
            <a:r>
              <a:rPr lang="en-US" altLang="zh-CN" sz="2200" dirty="0">
                <a:latin typeface="Times New Roman" panose="02020603050405020304" pitchFamily="18" charset="0"/>
              </a:rPr>
              <a:t>)</a:t>
            </a:r>
            <a:r>
              <a:rPr lang="zh-CN" altLang="zh-CN" sz="2200" dirty="0">
                <a:latin typeface="Times New Roman" panose="02020603050405020304" pitchFamily="18" charset="0"/>
              </a:rPr>
              <a:t>是维持生命体正常机能非常重要的微量元素，除</a:t>
            </a:r>
            <a:r>
              <a:rPr lang="zh-CN" altLang="zh-CN" sz="2200" b="1" dirty="0" smtClean="0">
                <a:latin typeface="Times New Roman" panose="02020603050405020304" pitchFamily="18" charset="0"/>
              </a:rPr>
              <a:t>胰岛素</a:t>
            </a:r>
            <a:r>
              <a:rPr lang="zh-CN" altLang="en-US" sz="2200" dirty="0" smtClean="0">
                <a:latin typeface="Times New Roman" panose="02020603050405020304" pitchFamily="18" charset="0"/>
              </a:rPr>
              <a:t>外，</a:t>
            </a:r>
            <a:r>
              <a:rPr lang="en-US" altLang="zh-CN" sz="2200" dirty="0" smtClean="0">
                <a:latin typeface="Times New Roman" panose="02020603050405020304" pitchFamily="18" charset="0"/>
              </a:rPr>
              <a:t>Cr(</a:t>
            </a:r>
            <a:r>
              <a:rPr lang="zh-CN" altLang="zh-CN" sz="2200" dirty="0">
                <a:latin typeface="Times New Roman" panose="02020603050405020304" pitchFamily="18" charset="0"/>
              </a:rPr>
              <a:t>Ⅲ</a:t>
            </a:r>
            <a:r>
              <a:rPr lang="en-US" altLang="zh-CN" sz="2200" dirty="0">
                <a:latin typeface="Times New Roman" panose="02020603050405020304" pitchFamily="18" charset="0"/>
              </a:rPr>
              <a:t>)</a:t>
            </a:r>
            <a:r>
              <a:rPr lang="zh-CN" altLang="zh-CN" sz="2200" dirty="0">
                <a:latin typeface="Times New Roman" panose="02020603050405020304" pitchFamily="18" charset="0"/>
              </a:rPr>
              <a:t>也可以降低血糖水平，因此</a:t>
            </a:r>
            <a:r>
              <a:rPr lang="en-US" altLang="zh-CN" sz="2200" dirty="0">
                <a:latin typeface="Times New Roman" panose="02020603050405020304" pitchFamily="18" charset="0"/>
              </a:rPr>
              <a:t> Cr(</a:t>
            </a:r>
            <a:r>
              <a:rPr lang="zh-CN" altLang="zh-CN" sz="2200" dirty="0">
                <a:latin typeface="Times New Roman" panose="02020603050405020304" pitchFamily="18" charset="0"/>
              </a:rPr>
              <a:t>Ⅲ</a:t>
            </a:r>
            <a:r>
              <a:rPr lang="en-US" altLang="zh-CN" sz="2200" dirty="0">
                <a:latin typeface="Times New Roman" panose="02020603050405020304" pitchFamily="18" charset="0"/>
              </a:rPr>
              <a:t>)</a:t>
            </a:r>
            <a:r>
              <a:rPr lang="zh-CN" altLang="zh-CN" sz="2200" dirty="0">
                <a:latin typeface="Times New Roman" panose="02020603050405020304" pitchFamily="18" charset="0"/>
              </a:rPr>
              <a:t>常被用来控制某些</a:t>
            </a:r>
            <a:r>
              <a:rPr lang="zh-CN" altLang="zh-CN" sz="2200" b="1" dirty="0">
                <a:latin typeface="Times New Roman" panose="02020603050405020304" pitchFamily="18" charset="0"/>
              </a:rPr>
              <a:t>血糖代谢</a:t>
            </a:r>
            <a:r>
              <a:rPr lang="zh-CN" altLang="zh-CN" sz="2200" dirty="0">
                <a:latin typeface="Times New Roman" panose="02020603050405020304" pitchFamily="18" charset="0"/>
              </a:rPr>
              <a:t>障碍的疾病</a:t>
            </a:r>
            <a:r>
              <a:rPr lang="zh-CN" altLang="zh-CN" sz="2200" dirty="0" smtClean="0">
                <a:latin typeface="Times New Roman" panose="02020603050405020304" pitchFamily="18" charset="0"/>
              </a:rPr>
              <a:t>。</a:t>
            </a:r>
            <a:endParaRPr lang="en-US" altLang="zh-CN" sz="2200" dirty="0" smtClean="0">
              <a:latin typeface="Times New Roman" panose="02020603050405020304" pitchFamily="18" charset="0"/>
            </a:endParaRPr>
          </a:p>
          <a:p>
            <a:pPr algn="just">
              <a:lnSpc>
                <a:spcPct val="150000"/>
              </a:lnSpc>
            </a:pPr>
            <a:r>
              <a:rPr lang="zh-CN" altLang="zh-CN" sz="2200" dirty="0" smtClean="0">
                <a:latin typeface="Times New Roman" panose="02020603050405020304" pitchFamily="18" charset="0"/>
              </a:rPr>
              <a:t>相反</a:t>
            </a:r>
            <a:r>
              <a:rPr lang="zh-CN" altLang="zh-CN" sz="2200" dirty="0">
                <a:latin typeface="Times New Roman" panose="02020603050405020304" pitchFamily="18" charset="0"/>
              </a:rPr>
              <a:t>，</a:t>
            </a:r>
            <a:r>
              <a:rPr lang="en-US" altLang="zh-CN" sz="2200" dirty="0">
                <a:latin typeface="Times New Roman" panose="02020603050405020304" pitchFamily="18" charset="0"/>
              </a:rPr>
              <a:t>Cr(</a:t>
            </a:r>
            <a:r>
              <a:rPr lang="zh-CN" altLang="zh-CN" sz="2200" dirty="0">
                <a:latin typeface="Times New Roman" panose="02020603050405020304" pitchFamily="18" charset="0"/>
              </a:rPr>
              <a:t>Ⅵ</a:t>
            </a:r>
            <a:r>
              <a:rPr lang="en-US" altLang="zh-CN" sz="2200" dirty="0">
                <a:latin typeface="Times New Roman" panose="02020603050405020304" pitchFamily="18" charset="0"/>
              </a:rPr>
              <a:t>)</a:t>
            </a:r>
            <a:r>
              <a:rPr lang="zh-CN" altLang="zh-CN" sz="2200" dirty="0">
                <a:latin typeface="Times New Roman" panose="02020603050405020304" pitchFamily="18" charset="0"/>
              </a:rPr>
              <a:t>的化合物由于其</a:t>
            </a:r>
            <a:r>
              <a:rPr lang="zh-CN" altLang="zh-CN" sz="2200" b="1" dirty="0">
                <a:latin typeface="Times New Roman" panose="02020603050405020304" pitchFamily="18" charset="0"/>
              </a:rPr>
              <a:t>高溶解性</a:t>
            </a:r>
            <a:r>
              <a:rPr lang="zh-CN" altLang="zh-CN" sz="2200" dirty="0">
                <a:latin typeface="Times New Roman" panose="02020603050405020304" pitchFamily="18" charset="0"/>
              </a:rPr>
              <a:t>和</a:t>
            </a:r>
            <a:r>
              <a:rPr lang="zh-CN" altLang="zh-CN" sz="2200" b="1" dirty="0">
                <a:latin typeface="Times New Roman" panose="02020603050405020304" pitchFamily="18" charset="0"/>
              </a:rPr>
              <a:t>流动性</a:t>
            </a:r>
            <a:r>
              <a:rPr lang="zh-CN" altLang="zh-CN" sz="2200" dirty="0">
                <a:latin typeface="Times New Roman" panose="02020603050405020304" pitchFamily="18" charset="0"/>
              </a:rPr>
              <a:t>，表现出比</a:t>
            </a:r>
            <a:r>
              <a:rPr lang="en-US" altLang="zh-CN" sz="2200" dirty="0">
                <a:latin typeface="Times New Roman" panose="02020603050405020304" pitchFamily="18" charset="0"/>
              </a:rPr>
              <a:t>Cr(</a:t>
            </a:r>
            <a:r>
              <a:rPr lang="zh-CN" altLang="zh-CN" sz="2200" dirty="0">
                <a:latin typeface="Times New Roman" panose="02020603050405020304" pitchFamily="18" charset="0"/>
              </a:rPr>
              <a:t>Ⅲ</a:t>
            </a:r>
            <a:r>
              <a:rPr lang="en-US" altLang="zh-CN" sz="2200" dirty="0">
                <a:latin typeface="Times New Roman" panose="02020603050405020304" pitchFamily="18" charset="0"/>
              </a:rPr>
              <a:t>)</a:t>
            </a:r>
            <a:r>
              <a:rPr lang="zh-CN" altLang="zh-CN" sz="2200" dirty="0">
                <a:latin typeface="Times New Roman" panose="02020603050405020304" pitchFamily="18" charset="0"/>
              </a:rPr>
              <a:t>强烈的毒性</a:t>
            </a:r>
            <a:r>
              <a:rPr lang="zh-CN" altLang="en-US" sz="2200" dirty="0">
                <a:latin typeface="Times New Roman" panose="02020603050405020304" pitchFamily="18" charset="0"/>
              </a:rPr>
              <a:t>，会</a:t>
            </a:r>
            <a:r>
              <a:rPr lang="zh-CN" altLang="zh-CN" sz="2200" dirty="0" smtClean="0">
                <a:latin typeface="Times New Roman" panose="02020603050405020304" pitchFamily="18" charset="0"/>
              </a:rPr>
              <a:t>引发一系列</a:t>
            </a:r>
            <a:r>
              <a:rPr lang="zh-CN" altLang="zh-CN" sz="2200" dirty="0">
                <a:latin typeface="Times New Roman" panose="02020603050405020304" pitchFamily="18" charset="0"/>
              </a:rPr>
              <a:t>负面效应，</a:t>
            </a:r>
            <a:r>
              <a:rPr lang="zh-CN" altLang="zh-CN" sz="2200" dirty="0" smtClean="0">
                <a:latin typeface="Times New Roman" panose="02020603050405020304" pitchFamily="18" charset="0"/>
              </a:rPr>
              <a:t>影响动植物</a:t>
            </a:r>
            <a:r>
              <a:rPr lang="zh-CN" altLang="zh-CN" sz="2200" dirty="0">
                <a:latin typeface="Times New Roman" panose="02020603050405020304" pitchFamily="18" charset="0"/>
              </a:rPr>
              <a:t>和人类的健康</a:t>
            </a:r>
            <a:r>
              <a:rPr lang="zh-CN" altLang="en-US" sz="2200" dirty="0" smtClean="0">
                <a:latin typeface="Times New Roman" panose="02020603050405020304" pitchFamily="18" charset="0"/>
              </a:rPr>
              <a:t>。</a:t>
            </a:r>
            <a:endParaRPr lang="en-US" altLang="zh-CN" sz="2200" dirty="0" smtClean="0">
              <a:latin typeface="Times New Roman" panose="02020603050405020304" pitchFamily="18" charset="0"/>
            </a:endParaRPr>
          </a:p>
          <a:p>
            <a:pPr algn="just">
              <a:lnSpc>
                <a:spcPct val="150000"/>
              </a:lnSpc>
            </a:pPr>
            <a:r>
              <a:rPr lang="zh-CN" altLang="zh-CN" sz="2200" dirty="0">
                <a:latin typeface="Times New Roman" panose="02020603050405020304" pitchFamily="18" charset="0"/>
              </a:rPr>
              <a:t>目前，大气、水体、土壤以及生物体中的铬主要来源于工业排放的含铬</a:t>
            </a:r>
            <a:r>
              <a:rPr lang="zh-CN" altLang="zh-CN" sz="2200" b="1" dirty="0">
                <a:latin typeface="Times New Roman" panose="02020603050405020304" pitchFamily="18" charset="0"/>
              </a:rPr>
              <a:t>废气</a:t>
            </a:r>
            <a:r>
              <a:rPr lang="zh-CN" altLang="zh-CN" sz="2200" dirty="0">
                <a:latin typeface="Times New Roman" panose="02020603050405020304" pitchFamily="18" charset="0"/>
              </a:rPr>
              <a:t>、</a:t>
            </a:r>
            <a:r>
              <a:rPr lang="zh-CN" altLang="zh-CN" sz="2200" b="1" dirty="0">
                <a:latin typeface="Times New Roman" panose="02020603050405020304" pitchFamily="18" charset="0"/>
              </a:rPr>
              <a:t>废水</a:t>
            </a:r>
            <a:r>
              <a:rPr lang="zh-CN" altLang="zh-CN" sz="2200" dirty="0">
                <a:latin typeface="Times New Roman" panose="02020603050405020304" pitchFamily="18" charset="0"/>
              </a:rPr>
              <a:t>和</a:t>
            </a:r>
            <a:r>
              <a:rPr lang="zh-CN" altLang="zh-CN" sz="2200" b="1" dirty="0">
                <a:latin typeface="Times New Roman" panose="02020603050405020304" pitchFamily="18" charset="0"/>
              </a:rPr>
              <a:t>废渣</a:t>
            </a:r>
            <a:r>
              <a:rPr lang="zh-CN" altLang="zh-CN" sz="2200" dirty="0" smtClean="0">
                <a:latin typeface="Times New Roman" panose="02020603050405020304" pitchFamily="18" charset="0"/>
              </a:rPr>
              <a:t>。</a:t>
            </a:r>
            <a:r>
              <a:rPr lang="zh-CN" altLang="en-US" sz="2200" dirty="0" smtClean="0">
                <a:latin typeface="Times New Roman" panose="02020603050405020304" pitchFamily="18" charset="0"/>
              </a:rPr>
              <a:t>其中</a:t>
            </a:r>
            <a:r>
              <a:rPr lang="zh-CN" altLang="zh-CN" sz="2200" dirty="0">
                <a:latin typeface="Times New Roman" panose="02020603050405020304" pitchFamily="18" charset="0"/>
              </a:rPr>
              <a:t>电镀行业和制革行业是目前含铬废水的两大主要</a:t>
            </a:r>
            <a:r>
              <a:rPr lang="zh-CN" altLang="zh-CN" sz="2200" dirty="0" smtClean="0">
                <a:latin typeface="Times New Roman" panose="02020603050405020304" pitchFamily="18" charset="0"/>
              </a:rPr>
              <a:t>来源</a:t>
            </a:r>
            <a:r>
              <a:rPr lang="zh-CN" altLang="en-US" sz="2200" dirty="0" smtClean="0">
                <a:latin typeface="Times New Roman" panose="02020603050405020304" pitchFamily="18" charset="0"/>
              </a:rPr>
              <a:t>。</a:t>
            </a:r>
            <a:endParaRPr lang="zh-CN" altLang="zh-CN" sz="2200" dirty="0">
              <a:latin typeface="Times New Roman" panose="02020603050405020304" pitchFamily="18" charset="0"/>
            </a:endParaRPr>
          </a:p>
          <a:p>
            <a:pPr algn="just">
              <a:lnSpc>
                <a:spcPct val="150000"/>
              </a:lnSpc>
            </a:pPr>
            <a:endParaRPr lang="en-US" altLang="zh-CN" sz="2400" dirty="0">
              <a:latin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4401108"/>
            <a:ext cx="3773995" cy="1948733"/>
          </a:xfrm>
          <a:prstGeom prst="rect">
            <a:avLst/>
          </a:prstGeom>
        </p:spPr>
      </p:pic>
      <p:sp>
        <p:nvSpPr>
          <p:cNvPr id="7" name="灯片编号占位符 6"/>
          <p:cNvSpPr>
            <a:spLocks noGrp="1"/>
          </p:cNvSpPr>
          <p:nvPr>
            <p:ph type="sldNum" sz="quarter" idx="12"/>
          </p:nvPr>
        </p:nvSpPr>
        <p:spPr>
          <a:xfrm>
            <a:off x="7010400" y="6489340"/>
            <a:ext cx="2133600" cy="476250"/>
          </a:xfrm>
        </p:spPr>
        <p:txBody>
          <a:bodyPr/>
          <a:lstStyle/>
          <a:p>
            <a:pPr>
              <a:defRPr/>
            </a:pPr>
            <a:fld id="{41DB3E6D-7EFF-48E7-9908-5CE18D8496E3}" type="slidenum">
              <a:rPr lang="en-US" altLang="zh-CN" smtClean="0"/>
              <a:pPr>
                <a:defRPr/>
              </a:pPr>
              <a:t>5</a:t>
            </a:fld>
            <a:endParaRPr lang="en-US" altLang="zh-CN" dirty="0"/>
          </a:p>
        </p:txBody>
      </p:sp>
    </p:spTree>
    <p:extLst>
      <p:ext uri="{BB962C8B-B14F-4D97-AF65-F5344CB8AC3E}">
        <p14:creationId xmlns:p14="http://schemas.microsoft.com/office/powerpoint/2010/main" val="911841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780" y="946465"/>
            <a:ext cx="324036" cy="324036"/>
          </a:xfrm>
          <a:prstGeom prst="rect">
            <a:avLst/>
          </a:prstGeom>
          <a:noFill/>
          <a:ln w="38100">
            <a:solidFill>
              <a:srgbClr val="04AE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600780" y="1441951"/>
            <a:ext cx="324036" cy="324036"/>
          </a:xfrm>
          <a:prstGeom prst="rect">
            <a:avLst/>
          </a:prstGeom>
          <a:noFill/>
          <a:ln w="38100">
            <a:solidFill>
              <a:srgbClr val="04AE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3"/>
          <p:cNvSpPr/>
          <p:nvPr/>
        </p:nvSpPr>
        <p:spPr>
          <a:xfrm>
            <a:off x="600780" y="1937437"/>
            <a:ext cx="324036" cy="324036"/>
          </a:xfrm>
          <a:prstGeom prst="rect">
            <a:avLst/>
          </a:prstGeom>
          <a:noFill/>
          <a:ln w="38100">
            <a:solidFill>
              <a:srgbClr val="04AE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4"/>
          <p:cNvSpPr/>
          <p:nvPr/>
        </p:nvSpPr>
        <p:spPr>
          <a:xfrm>
            <a:off x="600780" y="2432923"/>
            <a:ext cx="324036" cy="324036"/>
          </a:xfrm>
          <a:prstGeom prst="rect">
            <a:avLst/>
          </a:prstGeom>
          <a:noFill/>
          <a:ln w="38100">
            <a:solidFill>
              <a:srgbClr val="04AE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600780" y="2928409"/>
            <a:ext cx="324036" cy="324036"/>
          </a:xfrm>
          <a:prstGeom prst="rect">
            <a:avLst/>
          </a:prstGeom>
          <a:noFill/>
          <a:ln w="38100">
            <a:solidFill>
              <a:srgbClr val="04AE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2" name="直接连接符 11"/>
          <p:cNvCxnSpPr/>
          <p:nvPr/>
        </p:nvCxnSpPr>
        <p:spPr>
          <a:xfrm>
            <a:off x="960820" y="1269676"/>
            <a:ext cx="4773890" cy="0"/>
          </a:xfrm>
          <a:prstGeom prst="line">
            <a:avLst/>
          </a:prstGeom>
          <a:ln w="38100">
            <a:solidFill>
              <a:srgbClr val="04AEDA"/>
            </a:solidFill>
            <a:prstDash val="sysDot"/>
          </a:ln>
        </p:spPr>
        <p:style>
          <a:lnRef idx="1">
            <a:schemeClr val="accent1"/>
          </a:lnRef>
          <a:fillRef idx="0">
            <a:schemeClr val="accent1"/>
          </a:fillRef>
          <a:effectRef idx="0">
            <a:schemeClr val="accent1"/>
          </a:effectRef>
          <a:fontRef idx="minor">
            <a:schemeClr val="tx1"/>
          </a:fontRef>
        </p:style>
      </p:cxnSp>
      <p:sp>
        <p:nvSpPr>
          <p:cNvPr id="13" name="TextBox 21"/>
          <p:cNvSpPr txBox="1"/>
          <p:nvPr/>
        </p:nvSpPr>
        <p:spPr>
          <a:xfrm>
            <a:off x="976626" y="904654"/>
            <a:ext cx="3775394" cy="400110"/>
          </a:xfrm>
          <a:prstGeom prst="rect">
            <a:avLst/>
          </a:prstGeom>
          <a:noFill/>
        </p:spPr>
        <p:txBody>
          <a:bodyPr wrap="none" rtlCol="0">
            <a:spAutoFit/>
          </a:bodyPr>
          <a:lstStyle/>
          <a:p>
            <a:pPr algn="ctr"/>
            <a:r>
              <a:rPr lang="zh-CN" altLang="en-US" sz="2000" dirty="0" smtClean="0">
                <a:latin typeface="微软雅黑" pitchFamily="34" charset="-122"/>
                <a:ea typeface="微软雅黑" pitchFamily="34" charset="-122"/>
              </a:rPr>
              <a:t>褐煤分布广，产量大，价格便宜</a:t>
            </a:r>
            <a:endParaRPr lang="zh-CN" altLang="en-US" sz="2000" dirty="0">
              <a:latin typeface="微软雅黑" pitchFamily="34" charset="-122"/>
              <a:ea typeface="微软雅黑" pitchFamily="34" charset="-122"/>
            </a:endParaRPr>
          </a:p>
        </p:txBody>
      </p:sp>
      <p:cxnSp>
        <p:nvCxnSpPr>
          <p:cNvPr id="14" name="直接连接符 13"/>
          <p:cNvCxnSpPr/>
          <p:nvPr/>
        </p:nvCxnSpPr>
        <p:spPr>
          <a:xfrm>
            <a:off x="960820" y="1764604"/>
            <a:ext cx="4773890" cy="0"/>
          </a:xfrm>
          <a:prstGeom prst="line">
            <a:avLst/>
          </a:prstGeom>
          <a:ln w="38100">
            <a:solidFill>
              <a:srgbClr val="04AEDA"/>
            </a:solidFill>
            <a:prstDash val="sysDot"/>
          </a:ln>
        </p:spPr>
        <p:style>
          <a:lnRef idx="1">
            <a:schemeClr val="accent1"/>
          </a:lnRef>
          <a:fillRef idx="0">
            <a:schemeClr val="accent1"/>
          </a:fillRef>
          <a:effectRef idx="0">
            <a:schemeClr val="accent1"/>
          </a:effectRef>
          <a:fontRef idx="minor">
            <a:schemeClr val="tx1"/>
          </a:fontRef>
        </p:style>
      </p:cxnSp>
      <p:sp>
        <p:nvSpPr>
          <p:cNvPr id="15" name="TextBox 24"/>
          <p:cNvSpPr txBox="1"/>
          <p:nvPr/>
        </p:nvSpPr>
        <p:spPr>
          <a:xfrm>
            <a:off x="862653" y="1408710"/>
            <a:ext cx="3781355" cy="400110"/>
          </a:xfrm>
          <a:prstGeom prst="rect">
            <a:avLst/>
          </a:prstGeom>
          <a:noFill/>
        </p:spPr>
        <p:txBody>
          <a:bodyPr wrap="square" rtlCol="0">
            <a:spAutoFit/>
          </a:bodyPr>
          <a:lstStyle/>
          <a:p>
            <a:pPr lvl="0" algn="ctr"/>
            <a:r>
              <a:rPr lang="zh-CN" altLang="en-US" sz="2000" dirty="0">
                <a:solidFill>
                  <a:srgbClr val="000000"/>
                </a:solidFill>
                <a:latin typeface="微软雅黑" pitchFamily="34" charset="-122"/>
                <a:ea typeface="微软雅黑" pitchFamily="34" charset="-122"/>
              </a:rPr>
              <a:t>基本结构是缩聚多环芳香</a:t>
            </a:r>
            <a:r>
              <a:rPr lang="zh-CN" altLang="en-US" sz="2000" dirty="0" smtClean="0">
                <a:solidFill>
                  <a:srgbClr val="000000"/>
                </a:solidFill>
                <a:latin typeface="微软雅黑" pitchFamily="34" charset="-122"/>
                <a:ea typeface="微软雅黑" pitchFamily="34" charset="-122"/>
              </a:rPr>
              <a:t>结构</a:t>
            </a:r>
            <a:endParaRPr lang="zh-CN" altLang="en-US" sz="2000" dirty="0">
              <a:latin typeface="微软雅黑" pitchFamily="34" charset="-122"/>
              <a:ea typeface="微软雅黑" pitchFamily="34" charset="-122"/>
            </a:endParaRPr>
          </a:p>
        </p:txBody>
      </p:sp>
      <p:cxnSp>
        <p:nvCxnSpPr>
          <p:cNvPr id="16" name="直接连接符 15"/>
          <p:cNvCxnSpPr/>
          <p:nvPr/>
        </p:nvCxnSpPr>
        <p:spPr>
          <a:xfrm>
            <a:off x="961344" y="2259718"/>
            <a:ext cx="4773366" cy="0"/>
          </a:xfrm>
          <a:prstGeom prst="line">
            <a:avLst/>
          </a:prstGeom>
          <a:ln w="38100">
            <a:solidFill>
              <a:srgbClr val="04AEDA"/>
            </a:solidFill>
            <a:prstDash val="sysDot"/>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971600" y="1880828"/>
            <a:ext cx="4801314" cy="400110"/>
          </a:xfrm>
          <a:prstGeom prst="rect">
            <a:avLst/>
          </a:prstGeom>
          <a:noFill/>
        </p:spPr>
        <p:txBody>
          <a:bodyPr wrap="none" rtlCol="0">
            <a:spAutoFit/>
          </a:bodyPr>
          <a:lstStyle/>
          <a:p>
            <a:pPr lvl="0" algn="ct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含羟基、</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醛</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基、</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羰基</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等</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大量的含氧</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官能团</a:t>
            </a:r>
            <a:endParaRPr lang="zh-CN" altLang="en-US" sz="2000" dirty="0">
              <a:latin typeface="微软雅黑" pitchFamily="34" charset="-122"/>
              <a:ea typeface="微软雅黑" pitchFamily="34" charset="-122"/>
            </a:endParaRPr>
          </a:p>
        </p:txBody>
      </p:sp>
      <p:cxnSp>
        <p:nvCxnSpPr>
          <p:cNvPr id="18" name="直接连接符 17"/>
          <p:cNvCxnSpPr/>
          <p:nvPr/>
        </p:nvCxnSpPr>
        <p:spPr>
          <a:xfrm>
            <a:off x="961344" y="2756959"/>
            <a:ext cx="4773366" cy="0"/>
          </a:xfrm>
          <a:prstGeom prst="line">
            <a:avLst/>
          </a:prstGeom>
          <a:ln w="38100">
            <a:solidFill>
              <a:srgbClr val="04AEDA"/>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61344" y="3252445"/>
            <a:ext cx="4773366" cy="0"/>
          </a:xfrm>
          <a:prstGeom prst="line">
            <a:avLst/>
          </a:prstGeom>
          <a:ln w="38100">
            <a:solidFill>
              <a:srgbClr val="04AEDA"/>
            </a:solidFill>
            <a:prstDash val="sysDot"/>
          </a:ln>
        </p:spPr>
        <p:style>
          <a:lnRef idx="1">
            <a:schemeClr val="accent1"/>
          </a:lnRef>
          <a:fillRef idx="0">
            <a:schemeClr val="accent1"/>
          </a:fillRef>
          <a:effectRef idx="0">
            <a:schemeClr val="accent1"/>
          </a:effectRef>
          <a:fontRef idx="minor">
            <a:schemeClr val="tx1"/>
          </a:fontRef>
        </p:style>
      </p:cxnSp>
      <p:sp>
        <p:nvSpPr>
          <p:cNvPr id="20" name="TextBox 29"/>
          <p:cNvSpPr txBox="1"/>
          <p:nvPr/>
        </p:nvSpPr>
        <p:spPr>
          <a:xfrm>
            <a:off x="971600" y="2380818"/>
            <a:ext cx="4544835" cy="400110"/>
          </a:xfrm>
          <a:prstGeom prst="rect">
            <a:avLst/>
          </a:prstGeom>
          <a:noFill/>
        </p:spPr>
        <p:txBody>
          <a:bodyPr wrap="none" rtlCol="0">
            <a:spAutoFit/>
          </a:bodyPr>
          <a:lstStyle/>
          <a:p>
            <a:pPr algn="ct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具有络</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合</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性</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、螯合、</a:t>
            </a: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阳离子交换</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等特点</a:t>
            </a:r>
            <a:endParaRPr lang="zh-CN" altLang="en-US" sz="2000" dirty="0">
              <a:latin typeface="微软雅黑" pitchFamily="34" charset="-122"/>
              <a:ea typeface="微软雅黑" pitchFamily="34" charset="-122"/>
            </a:endParaRPr>
          </a:p>
        </p:txBody>
      </p:sp>
      <p:sp>
        <p:nvSpPr>
          <p:cNvPr id="21" name="TextBox 30"/>
          <p:cNvSpPr txBox="1"/>
          <p:nvPr/>
        </p:nvSpPr>
        <p:spPr>
          <a:xfrm>
            <a:off x="971600" y="2852335"/>
            <a:ext cx="2492990" cy="400110"/>
          </a:xfrm>
          <a:prstGeom prst="rect">
            <a:avLst/>
          </a:prstGeom>
          <a:noFill/>
        </p:spPr>
        <p:txBody>
          <a:bodyPr wrap="none" rtlCol="0">
            <a:spAutoFit/>
          </a:bodyPr>
          <a:lstStyle/>
          <a:p>
            <a:pPr algn="ctr"/>
            <a:r>
              <a:rPr lang="zh-CN" altLang="zh-CN" sz="2000" dirty="0" smtClean="0">
                <a:latin typeface="微软雅黑" panose="020B0503020204020204" pitchFamily="34" charset="-122"/>
                <a:ea typeface="微软雅黑" panose="020B0503020204020204" pitchFamily="34" charset="-122"/>
                <a:cs typeface="Times New Roman" panose="02020603050405020304" pitchFamily="18" charset="0"/>
              </a:rPr>
              <a:t>良好</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的天然吸附材料</a:t>
            </a:r>
            <a:endParaRPr lang="zh-CN" altLang="en-US" sz="2000" dirty="0">
              <a:latin typeface="微软雅黑" pitchFamily="34" charset="-122"/>
              <a:ea typeface="微软雅黑" pitchFamily="34" charset="-122"/>
            </a:endParaRPr>
          </a:p>
        </p:txBody>
      </p:sp>
      <p:cxnSp>
        <p:nvCxnSpPr>
          <p:cNvPr id="23" name="直接连接符 22"/>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latin typeface="微软雅黑" panose="020B0503020204020204" pitchFamily="34" charset="-122"/>
                <a:ea typeface="微软雅黑" panose="020B0503020204020204" pitchFamily="34" charset="-122"/>
              </a:rPr>
              <a:t>研究</a:t>
            </a:r>
            <a:r>
              <a:rPr lang="zh-CN" altLang="en-US" sz="2200" dirty="0" smtClean="0">
                <a:latin typeface="微软雅黑" panose="020B0503020204020204" pitchFamily="34" charset="-122"/>
                <a:ea typeface="微软雅黑" panose="020B0503020204020204" pitchFamily="34" charset="-122"/>
              </a:rPr>
              <a:t>背景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褐煤</a:t>
            </a:r>
            <a:endParaRPr lang="en-US" altLang="zh-CN" sz="22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l="6951" t="10625" r="9575" b="17451"/>
          <a:stretch/>
        </p:blipFill>
        <p:spPr>
          <a:xfrm>
            <a:off x="5292080" y="3501008"/>
            <a:ext cx="3443942" cy="2844316"/>
          </a:xfrm>
          <a:prstGeom prst="rect">
            <a:avLst/>
          </a:prstGeom>
        </p:spPr>
      </p:pic>
      <p:pic>
        <p:nvPicPr>
          <p:cNvPr id="30" name="图片 29"/>
          <p:cNvPicPr>
            <a:picLocks noChangeAspect="1"/>
          </p:cNvPicPr>
          <p:nvPr/>
        </p:nvPicPr>
        <p:blipFill>
          <a:blip r:embed="rId4"/>
          <a:stretch>
            <a:fillRect/>
          </a:stretch>
        </p:blipFill>
        <p:spPr>
          <a:xfrm>
            <a:off x="600780" y="3501008"/>
            <a:ext cx="4000500" cy="2857500"/>
          </a:xfrm>
          <a:prstGeom prst="rect">
            <a:avLst/>
          </a:prstGeom>
        </p:spPr>
      </p:pic>
      <p:sp>
        <p:nvSpPr>
          <p:cNvPr id="7" name="灯片编号占位符 6"/>
          <p:cNvSpPr>
            <a:spLocks noGrp="1"/>
          </p:cNvSpPr>
          <p:nvPr>
            <p:ph type="sldNum" sz="quarter" idx="12"/>
          </p:nvPr>
        </p:nvSpPr>
        <p:spPr/>
        <p:txBody>
          <a:bodyPr/>
          <a:lstStyle/>
          <a:p>
            <a:pPr>
              <a:defRPr/>
            </a:pPr>
            <a:fld id="{41DB3E6D-7EFF-48E7-9908-5CE18D8496E3}" type="slidenum">
              <a:rPr lang="en-US" altLang="zh-CN" smtClean="0"/>
              <a:pPr>
                <a:defRPr/>
              </a:pPr>
              <a:t>6</a:t>
            </a:fld>
            <a:endParaRPr lang="en-US" altLang="zh-CN"/>
          </a:p>
        </p:txBody>
      </p:sp>
    </p:spTree>
    <p:extLst>
      <p:ext uri="{BB962C8B-B14F-4D97-AF65-F5344CB8AC3E}">
        <p14:creationId xmlns:p14="http://schemas.microsoft.com/office/powerpoint/2010/main" val="19511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horizontal)">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randombar(horizontal)">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3" grpId="0"/>
      <p:bldP spid="15" grpId="0"/>
      <p:bldP spid="17"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4313" y="561975"/>
            <a:ext cx="30972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 name="TextBox 5"/>
          <p:cNvSpPr txBox="1">
            <a:spLocks noChangeArrowheads="1"/>
          </p:cNvSpPr>
          <p:nvPr/>
        </p:nvSpPr>
        <p:spPr bwMode="auto">
          <a:xfrm>
            <a:off x="560388"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latin typeface="微软雅黑" panose="020B0503020204020204" pitchFamily="34" charset="-122"/>
                <a:ea typeface="微软雅黑" panose="020B0503020204020204" pitchFamily="34" charset="-122"/>
              </a:rPr>
              <a:t>研究</a:t>
            </a:r>
            <a:r>
              <a:rPr lang="zh-CN" altLang="en-US" sz="2200" dirty="0" smtClean="0">
                <a:latin typeface="微软雅黑" panose="020B0503020204020204" pitchFamily="34" charset="-122"/>
                <a:ea typeface="微软雅黑" panose="020B0503020204020204" pitchFamily="34" charset="-122"/>
              </a:rPr>
              <a:t>背景</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褐煤</a:t>
            </a:r>
            <a:endParaRPr lang="en-US" altLang="zh-CN" sz="2200"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401591887"/>
              </p:ext>
            </p:extLst>
          </p:nvPr>
        </p:nvGraphicFramePr>
        <p:xfrm>
          <a:off x="1439652" y="191755"/>
          <a:ext cx="7236804" cy="6244328"/>
        </p:xfrm>
        <a:graphic>
          <a:graphicData uri="http://schemas.openxmlformats.org/presentationml/2006/ole">
            <mc:AlternateContent xmlns:mc="http://schemas.openxmlformats.org/markup-compatibility/2006">
              <mc:Choice xmlns:v="urn:schemas-microsoft-com:vml" Requires="v">
                <p:oleObj spid="_x0000_s15407" r:id="rId4" imgW="4633104" imgH="4004986" progId="ChemDraw.Document.6.0">
                  <p:embed/>
                </p:oleObj>
              </mc:Choice>
              <mc:Fallback>
                <p:oleObj r:id="rId4" imgW="4633104" imgH="4004986"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652" y="191755"/>
                        <a:ext cx="7236804" cy="6244328"/>
                      </a:xfrm>
                      <a:prstGeom prst="rect">
                        <a:avLst/>
                      </a:prstGeom>
                      <a:noFill/>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41DB3E6D-7EFF-48E7-9908-5CE18D8496E3}" type="slidenum">
              <a:rPr lang="en-US" altLang="zh-CN" smtClean="0"/>
              <a:pPr>
                <a:defRPr/>
              </a:pPr>
              <a:t>7</a:t>
            </a:fld>
            <a:endParaRPr lang="en-US" altLang="zh-CN"/>
          </a:p>
        </p:txBody>
      </p:sp>
    </p:spTree>
    <p:extLst>
      <p:ext uri="{BB962C8B-B14F-4D97-AF65-F5344CB8AC3E}">
        <p14:creationId xmlns:p14="http://schemas.microsoft.com/office/powerpoint/2010/main" val="794594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665654" y="771551"/>
            <a:ext cx="502920" cy="502602"/>
          </a:xfrm>
          <a:prstGeom prst="rect">
            <a:avLst/>
          </a:prstGeom>
          <a:solidFill>
            <a:srgbClr val="0DB1DB"/>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矩形 8"/>
          <p:cNvSpPr/>
          <p:nvPr/>
        </p:nvSpPr>
        <p:spPr>
          <a:xfrm>
            <a:off x="5602232"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5835440"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6068648"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01856" y="771551"/>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景</a:t>
            </a:r>
          </a:p>
        </p:txBody>
      </p:sp>
      <p:sp>
        <p:nvSpPr>
          <p:cNvPr id="13" name="矩形 12"/>
          <p:cNvSpPr/>
          <p:nvPr/>
        </p:nvSpPr>
        <p:spPr>
          <a:xfrm>
            <a:off x="6535064" y="771551"/>
            <a:ext cx="233208"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5347644" y="771550"/>
            <a:ext cx="259352" cy="502603"/>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4665654" y="1419623"/>
            <a:ext cx="502920" cy="502602"/>
          </a:xfrm>
          <a:prstGeom prst="rect">
            <a:avLst/>
          </a:prstGeom>
          <a:solidFill>
            <a:srgbClr val="0DB1DB"/>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5602232" y="1419623"/>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研</a:t>
            </a:r>
          </a:p>
        </p:txBody>
      </p:sp>
      <p:sp>
        <p:nvSpPr>
          <p:cNvPr id="18" name="矩形 17"/>
          <p:cNvSpPr/>
          <p:nvPr/>
        </p:nvSpPr>
        <p:spPr>
          <a:xfrm>
            <a:off x="5835440" y="1419623"/>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究</a:t>
            </a:r>
          </a:p>
        </p:txBody>
      </p:sp>
      <p:sp>
        <p:nvSpPr>
          <p:cNvPr id="19" name="矩形 18"/>
          <p:cNvSpPr/>
          <p:nvPr/>
        </p:nvSpPr>
        <p:spPr>
          <a:xfrm>
            <a:off x="6068648" y="1419623"/>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现</a:t>
            </a:r>
          </a:p>
        </p:txBody>
      </p:sp>
      <p:sp>
        <p:nvSpPr>
          <p:cNvPr id="20" name="矩形 19"/>
          <p:cNvSpPr/>
          <p:nvPr/>
        </p:nvSpPr>
        <p:spPr>
          <a:xfrm>
            <a:off x="6301856" y="1419623"/>
            <a:ext cx="252000"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状</a:t>
            </a:r>
          </a:p>
        </p:txBody>
      </p:sp>
      <p:sp>
        <p:nvSpPr>
          <p:cNvPr id="21" name="矩形 20"/>
          <p:cNvSpPr/>
          <p:nvPr/>
        </p:nvSpPr>
        <p:spPr>
          <a:xfrm>
            <a:off x="6535064" y="1419623"/>
            <a:ext cx="233208" cy="502920"/>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3" name="矩形 22"/>
          <p:cNvSpPr/>
          <p:nvPr/>
        </p:nvSpPr>
        <p:spPr>
          <a:xfrm>
            <a:off x="5347644" y="1419622"/>
            <a:ext cx="259352" cy="502603"/>
          </a:xfrm>
          <a:prstGeom prst="rect">
            <a:avLst/>
          </a:prstGeom>
          <a:solidFill>
            <a:srgbClr val="0DB1DB"/>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22"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167825" y="1419622"/>
            <a:ext cx="2396063" cy="23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41DB3E6D-7EFF-48E7-9908-5CE18D8496E3}" type="slidenum">
              <a:rPr lang="en-US" altLang="zh-CN" smtClean="0"/>
              <a:pPr>
                <a:defRPr/>
              </a:pPr>
              <a:t>8</a:t>
            </a:fld>
            <a:endParaRPr lang="en-US" altLang="zh-CN"/>
          </a:p>
        </p:txBody>
      </p:sp>
    </p:spTree>
    <p:extLst>
      <p:ext uri="{BB962C8B-B14F-4D97-AF65-F5344CB8AC3E}">
        <p14:creationId xmlns:p14="http://schemas.microsoft.com/office/powerpoint/2010/main" val="170409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2276" y="872716"/>
            <a:ext cx="8492083" cy="2123658"/>
          </a:xfrm>
          <a:prstGeom prst="rect">
            <a:avLst/>
          </a:prstGeom>
        </p:spPr>
        <p:txBody>
          <a:bodyPr wrap="square">
            <a:spAutoFit/>
          </a:bodyPr>
          <a:lstStyle/>
          <a:p>
            <a:pPr indent="304800" algn="just">
              <a:lnSpc>
                <a:spcPct val="150000"/>
              </a:lnSpc>
              <a:spcAft>
                <a:spcPts val="360"/>
              </a:spcAft>
              <a:tabLst>
                <a:tab pos="859155" algn="l"/>
              </a:tabLst>
            </a:pPr>
            <a:r>
              <a:rPr lang="zh-CN" altLang="zh-CN" sz="2200" dirty="0" smtClean="0">
                <a:solidFill>
                  <a:srgbClr val="000000"/>
                </a:solidFill>
              </a:rPr>
              <a:t>国内</a:t>
            </a:r>
            <a:r>
              <a:rPr lang="zh-CN" altLang="zh-CN" sz="2200" dirty="0">
                <a:solidFill>
                  <a:srgbClr val="000000"/>
                </a:solidFill>
              </a:rPr>
              <a:t>从</a:t>
            </a:r>
            <a:r>
              <a:rPr lang="en-US" altLang="zh-CN" sz="2200" dirty="0">
                <a:solidFill>
                  <a:srgbClr val="000000"/>
                </a:solidFill>
              </a:rPr>
              <a:t>20</a:t>
            </a:r>
            <a:r>
              <a:rPr lang="zh-CN" altLang="zh-CN" sz="2200" dirty="0">
                <a:solidFill>
                  <a:srgbClr val="000000"/>
                </a:solidFill>
              </a:rPr>
              <a:t>世纪</a:t>
            </a:r>
            <a:r>
              <a:rPr lang="en-US" altLang="zh-CN" sz="2200" dirty="0">
                <a:solidFill>
                  <a:srgbClr val="000000"/>
                </a:solidFill>
              </a:rPr>
              <a:t>70</a:t>
            </a:r>
            <a:r>
              <a:rPr lang="zh-CN" altLang="zh-CN" sz="2200" dirty="0">
                <a:solidFill>
                  <a:srgbClr val="000000"/>
                </a:solidFill>
              </a:rPr>
              <a:t>年代就已经开始研究</a:t>
            </a:r>
            <a:r>
              <a:rPr lang="zh-CN" altLang="zh-CN" sz="2200" dirty="0" smtClean="0">
                <a:solidFill>
                  <a:srgbClr val="000000"/>
                </a:solidFill>
              </a:rPr>
              <a:t>褐煤吸附</a:t>
            </a:r>
            <a:r>
              <a:rPr lang="zh-CN" altLang="en-US" sz="2200" dirty="0" smtClean="0">
                <a:solidFill>
                  <a:srgbClr val="000000"/>
                </a:solidFill>
              </a:rPr>
              <a:t>铬离子的</a:t>
            </a:r>
            <a:r>
              <a:rPr lang="zh-CN" altLang="zh-CN" sz="2200" dirty="0" smtClean="0">
                <a:solidFill>
                  <a:srgbClr val="000000"/>
                </a:solidFill>
              </a:rPr>
              <a:t>性能</a:t>
            </a:r>
            <a:r>
              <a:rPr lang="zh-CN" altLang="zh-CN" sz="2200" dirty="0">
                <a:solidFill>
                  <a:srgbClr val="000000"/>
                </a:solidFill>
              </a:rPr>
              <a:t>了</a:t>
            </a:r>
            <a:r>
              <a:rPr lang="zh-CN" altLang="zh-CN" sz="2200" dirty="0" smtClean="0">
                <a:solidFill>
                  <a:srgbClr val="000000"/>
                </a:solidFill>
              </a:rPr>
              <a:t>。</a:t>
            </a:r>
            <a:r>
              <a:rPr lang="en-US" altLang="zh-CN" sz="2200" dirty="0" smtClean="0">
                <a:solidFill>
                  <a:srgbClr val="000000"/>
                </a:solidFill>
              </a:rPr>
              <a:t>1981</a:t>
            </a:r>
            <a:r>
              <a:rPr lang="zh-CN" altLang="zh-CN" sz="2200" dirty="0" smtClean="0">
                <a:solidFill>
                  <a:srgbClr val="000000"/>
                </a:solidFill>
              </a:rPr>
              <a:t>年</a:t>
            </a:r>
            <a:r>
              <a:rPr lang="zh-CN" altLang="en-US" sz="2200" dirty="0" smtClean="0">
                <a:solidFill>
                  <a:srgbClr val="000000"/>
                </a:solidFill>
              </a:rPr>
              <a:t>夏光祥等人用褐煤吸附铜镍铬，</a:t>
            </a:r>
            <a:r>
              <a:rPr lang="en-US" altLang="zh-CN" sz="2200" dirty="0" smtClean="0">
                <a:solidFill>
                  <a:srgbClr val="000000"/>
                </a:solidFill>
              </a:rPr>
              <a:t>1983</a:t>
            </a:r>
            <a:r>
              <a:rPr lang="zh-CN" altLang="en-US" sz="2200" dirty="0" smtClean="0">
                <a:solidFill>
                  <a:srgbClr val="000000"/>
                </a:solidFill>
              </a:rPr>
              <a:t>年陈丕亚等人用扎赉诺尔褐煤在液相中吸附铬；</a:t>
            </a:r>
            <a:r>
              <a:rPr lang="en-US" altLang="zh-CN" sz="2200" dirty="0" smtClean="0">
                <a:solidFill>
                  <a:srgbClr val="000000"/>
                </a:solidFill>
              </a:rPr>
              <a:t>2000</a:t>
            </a:r>
            <a:r>
              <a:rPr lang="zh-CN" altLang="en-US" sz="2200" dirty="0" smtClean="0">
                <a:solidFill>
                  <a:srgbClr val="000000"/>
                </a:solidFill>
              </a:rPr>
              <a:t>年之后</a:t>
            </a:r>
            <a:r>
              <a:rPr lang="zh-CN" altLang="zh-CN" sz="2200" dirty="0" smtClean="0">
                <a:solidFill>
                  <a:srgbClr val="000000"/>
                </a:solidFill>
              </a:rPr>
              <a:t>刘</a:t>
            </a:r>
            <a:r>
              <a:rPr lang="zh-CN" altLang="zh-CN" sz="2200" dirty="0">
                <a:solidFill>
                  <a:srgbClr val="000000"/>
                </a:solidFill>
              </a:rPr>
              <a:t>翠</a:t>
            </a:r>
            <a:r>
              <a:rPr lang="zh-CN" altLang="zh-CN" sz="2200" dirty="0" smtClean="0">
                <a:solidFill>
                  <a:srgbClr val="000000"/>
                </a:solidFill>
              </a:rPr>
              <a:t>霞</a:t>
            </a:r>
            <a:r>
              <a:rPr lang="zh-CN" altLang="en-US" sz="2200" dirty="0" smtClean="0">
                <a:solidFill>
                  <a:srgbClr val="000000"/>
                </a:solidFill>
              </a:rPr>
              <a:t>、李静萍和魏立国等人也相继</a:t>
            </a:r>
            <a:r>
              <a:rPr lang="zh-CN" altLang="zh-CN" sz="2200" dirty="0" smtClean="0">
                <a:solidFill>
                  <a:srgbClr val="000000"/>
                </a:solidFill>
              </a:rPr>
              <a:t>研究了</a:t>
            </a:r>
            <a:r>
              <a:rPr lang="zh-CN" altLang="en-US" sz="2200" dirty="0" smtClean="0">
                <a:solidFill>
                  <a:srgbClr val="000000"/>
                </a:solidFill>
              </a:rPr>
              <a:t>不同产地的</a:t>
            </a:r>
            <a:r>
              <a:rPr lang="zh-CN" altLang="zh-CN" sz="2200" dirty="0" smtClean="0">
                <a:solidFill>
                  <a:srgbClr val="000000"/>
                </a:solidFill>
              </a:rPr>
              <a:t>褐煤</a:t>
            </a:r>
            <a:r>
              <a:rPr lang="zh-CN" altLang="zh-CN" sz="2200" dirty="0">
                <a:solidFill>
                  <a:srgbClr val="000000"/>
                </a:solidFill>
              </a:rPr>
              <a:t>对六价铬离子的</a:t>
            </a:r>
            <a:r>
              <a:rPr lang="zh-CN" altLang="zh-CN" sz="2200" dirty="0" smtClean="0">
                <a:solidFill>
                  <a:srgbClr val="000000"/>
                </a:solidFill>
              </a:rPr>
              <a:t>吸附</a:t>
            </a:r>
            <a:r>
              <a:rPr lang="zh-CN" altLang="en-US" sz="2200" dirty="0" smtClean="0">
                <a:solidFill>
                  <a:srgbClr val="000000"/>
                </a:solidFill>
              </a:rPr>
              <a:t>。</a:t>
            </a:r>
            <a:endParaRPr lang="en-US" altLang="zh-CN" sz="2200" dirty="0" smtClean="0">
              <a:solidFill>
                <a:srgbClr val="000000"/>
              </a:solidFill>
            </a:endParaRPr>
          </a:p>
        </p:txBody>
      </p:sp>
      <p:cxnSp>
        <p:nvCxnSpPr>
          <p:cNvPr id="3" name="直接连接符 2"/>
          <p:cNvCxnSpPr/>
          <p:nvPr/>
        </p:nvCxnSpPr>
        <p:spPr>
          <a:xfrm flipH="1">
            <a:off x="214313" y="561975"/>
            <a:ext cx="443388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Rectangle 7"/>
          <p:cNvSpPr>
            <a:spLocks noChangeArrowheads="1"/>
          </p:cNvSpPr>
          <p:nvPr/>
        </p:nvSpPr>
        <p:spPr bwMode="auto">
          <a:xfrm>
            <a:off x="0" y="525463"/>
            <a:ext cx="512763" cy="73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solidFill>
                <a:srgbClr val="000000"/>
              </a:solidFill>
            </a:endParaRPr>
          </a:p>
        </p:txBody>
      </p:sp>
      <p:sp>
        <p:nvSpPr>
          <p:cNvPr id="5" name="TextBox 5"/>
          <p:cNvSpPr txBox="1">
            <a:spLocks noChangeArrowheads="1"/>
          </p:cNvSpPr>
          <p:nvPr/>
        </p:nvSpPr>
        <p:spPr bwMode="auto">
          <a:xfrm>
            <a:off x="560388" y="132261"/>
            <a:ext cx="408781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563"/>
              </a:lnSpc>
            </a:pPr>
            <a:r>
              <a:rPr lang="zh-CN" altLang="en-US" sz="2200" dirty="0">
                <a:solidFill>
                  <a:srgbClr val="000000"/>
                </a:solidFill>
                <a:latin typeface="微软雅黑" panose="020B0503020204020204" pitchFamily="34" charset="-122"/>
                <a:ea typeface="微软雅黑" panose="020B0503020204020204" pitchFamily="34" charset="-122"/>
              </a:rPr>
              <a:t>研究</a:t>
            </a:r>
            <a:r>
              <a:rPr lang="zh-CN" altLang="en-US" sz="2200" dirty="0" smtClean="0">
                <a:solidFill>
                  <a:srgbClr val="000000"/>
                </a:solidFill>
                <a:latin typeface="微软雅黑" panose="020B0503020204020204" pitchFamily="34" charset="-122"/>
                <a:ea typeface="微软雅黑" panose="020B0503020204020204" pitchFamily="34" charset="-122"/>
              </a:rPr>
              <a:t>现状</a:t>
            </a:r>
            <a:r>
              <a:rPr lang="en-US" altLang="zh-CN" sz="2200" dirty="0" smtClean="0">
                <a:solidFill>
                  <a:srgbClr val="000000"/>
                </a:solidFill>
                <a:latin typeface="微软雅黑" panose="020B0503020204020204" pitchFamily="34" charset="-122"/>
                <a:ea typeface="微软雅黑" panose="020B0503020204020204" pitchFamily="34" charset="-122"/>
              </a:rPr>
              <a:t>—</a:t>
            </a:r>
            <a:r>
              <a:rPr lang="zh-CN" altLang="en-US" sz="2200" dirty="0" smtClean="0">
                <a:solidFill>
                  <a:srgbClr val="000000"/>
                </a:solidFill>
                <a:latin typeface="微软雅黑" panose="020B0503020204020204" pitchFamily="34" charset="-122"/>
                <a:ea typeface="微软雅黑" panose="020B0503020204020204" pitchFamily="34" charset="-122"/>
              </a:rPr>
              <a:t>褐煤对</a:t>
            </a:r>
            <a:r>
              <a:rPr lang="en-US" altLang="zh-CN" sz="2200" dirty="0" smtClean="0">
                <a:solidFill>
                  <a:srgbClr val="000000"/>
                </a:solidFill>
                <a:latin typeface="微软雅黑" panose="020B0503020204020204" pitchFamily="34" charset="-122"/>
                <a:ea typeface="微软雅黑" panose="020B0503020204020204" pitchFamily="34" charset="-122"/>
              </a:rPr>
              <a:t>Cr(VI)</a:t>
            </a:r>
            <a:r>
              <a:rPr lang="zh-CN" altLang="en-US" sz="2200" dirty="0" smtClean="0">
                <a:solidFill>
                  <a:srgbClr val="000000"/>
                </a:solidFill>
                <a:latin typeface="微软雅黑" panose="020B0503020204020204" pitchFamily="34" charset="-122"/>
                <a:ea typeface="微软雅黑" panose="020B0503020204020204" pitchFamily="34" charset="-122"/>
              </a:rPr>
              <a:t>的吸附</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pPr>
              <a:defRPr/>
            </a:pPr>
            <a:fld id="{41DB3E6D-7EFF-48E7-9908-5CE18D8496E3}" type="slidenum">
              <a:rPr lang="en-US" altLang="zh-CN" smtClean="0"/>
              <a:pPr>
                <a:defRPr/>
              </a:pPr>
              <a:t>9</a:t>
            </a:fld>
            <a:endParaRPr lang="en-US" altLang="zh-CN"/>
          </a:p>
        </p:txBody>
      </p:sp>
      <p:sp>
        <p:nvSpPr>
          <p:cNvPr id="8" name="矩形 7"/>
          <p:cNvSpPr/>
          <p:nvPr/>
        </p:nvSpPr>
        <p:spPr>
          <a:xfrm>
            <a:off x="261317" y="2996374"/>
            <a:ext cx="8473042" cy="3139321"/>
          </a:xfrm>
          <a:prstGeom prst="rect">
            <a:avLst/>
          </a:prstGeom>
        </p:spPr>
        <p:txBody>
          <a:bodyPr wrap="square">
            <a:spAutoFit/>
          </a:bodyPr>
          <a:lstStyle/>
          <a:p>
            <a:pPr lvl="0" indent="304800" algn="just">
              <a:lnSpc>
                <a:spcPct val="150000"/>
              </a:lnSpc>
              <a:spcAft>
                <a:spcPts val="360"/>
              </a:spcAft>
              <a:tabLst>
                <a:tab pos="859155" algn="l"/>
              </a:tabLst>
            </a:pPr>
            <a:r>
              <a:rPr lang="zh-CN" altLang="zh-CN" sz="2200" dirty="0">
                <a:solidFill>
                  <a:srgbClr val="000000"/>
                </a:solidFill>
                <a:latin typeface="Times New Roman" panose="02020603050405020304" pitchFamily="18" charset="0"/>
              </a:rPr>
              <a:t>国外从事这方面的研究起步较早。自从</a:t>
            </a:r>
            <a:r>
              <a:rPr lang="en-US" altLang="zh-CN" sz="2200" dirty="0">
                <a:solidFill>
                  <a:srgbClr val="000000"/>
                </a:solidFill>
                <a:latin typeface="Times New Roman" panose="02020603050405020304" pitchFamily="18" charset="0"/>
              </a:rPr>
              <a:t>1970</a:t>
            </a:r>
            <a:r>
              <a:rPr lang="zh-CN" altLang="zh-CN" sz="2200" dirty="0">
                <a:solidFill>
                  <a:srgbClr val="000000"/>
                </a:solidFill>
                <a:latin typeface="Times New Roman" panose="02020603050405020304" pitchFamily="18" charset="0"/>
              </a:rPr>
              <a:t>年就有人对</a:t>
            </a:r>
            <a:r>
              <a:rPr lang="zh-CN" altLang="en-US" sz="2200" dirty="0">
                <a:solidFill>
                  <a:srgbClr val="000000"/>
                </a:solidFill>
                <a:latin typeface="Times New Roman" panose="02020603050405020304" pitchFamily="18" charset="0"/>
              </a:rPr>
              <a:t>褐煤提取的</a:t>
            </a:r>
            <a:r>
              <a:rPr lang="zh-CN" altLang="zh-CN" sz="2200" dirty="0">
                <a:solidFill>
                  <a:srgbClr val="000000"/>
                </a:solidFill>
                <a:latin typeface="Times New Roman" panose="02020603050405020304" pitchFamily="18" charset="0"/>
              </a:rPr>
              <a:t>腐殖质有了特别的关注</a:t>
            </a:r>
            <a:r>
              <a:rPr lang="zh-CN" altLang="en-US" sz="2200" dirty="0">
                <a:solidFill>
                  <a:srgbClr val="000000"/>
                </a:solidFill>
                <a:latin typeface="Times New Roman" panose="02020603050405020304" pitchFamily="18" charset="0"/>
              </a:rPr>
              <a:t>，并将其用于铬离子的吸附，</a:t>
            </a:r>
            <a:r>
              <a:rPr lang="en-US" altLang="zh-CN" sz="2200" dirty="0">
                <a:solidFill>
                  <a:srgbClr val="000000"/>
                </a:solidFill>
                <a:latin typeface="Times New Roman" panose="02020603050405020304" pitchFamily="18" charset="0"/>
              </a:rPr>
              <a:t>2001</a:t>
            </a:r>
            <a:r>
              <a:rPr lang="zh-CN" altLang="en-US" sz="2200" dirty="0">
                <a:solidFill>
                  <a:srgbClr val="000000"/>
                </a:solidFill>
                <a:latin typeface="Times New Roman" panose="02020603050405020304" pitchFamily="18" charset="0"/>
              </a:rPr>
              <a:t>年</a:t>
            </a:r>
            <a:r>
              <a:rPr lang="en-US" altLang="zh-CN" sz="2200" dirty="0">
                <a:solidFill>
                  <a:srgbClr val="000000"/>
                </a:solidFill>
                <a:latin typeface="Times New Roman" panose="02020603050405020304" pitchFamily="18" charset="0"/>
              </a:rPr>
              <a:t> </a:t>
            </a:r>
            <a:r>
              <a:rPr lang="en-US" altLang="zh-CN" sz="2200" dirty="0" err="1">
                <a:solidFill>
                  <a:srgbClr val="000000"/>
                </a:solidFill>
                <a:latin typeface="Times New Roman" panose="02020603050405020304" pitchFamily="18" charset="0"/>
              </a:rPr>
              <a:t>Lakatos</a:t>
            </a:r>
            <a:r>
              <a:rPr lang="en-US" altLang="zh-CN" sz="2200" dirty="0">
                <a:solidFill>
                  <a:srgbClr val="000000"/>
                </a:solidFill>
                <a:latin typeface="Times New Roman" panose="02020603050405020304" pitchFamily="18" charset="0"/>
              </a:rPr>
              <a:t>, J</a:t>
            </a:r>
            <a:r>
              <a:rPr lang="zh-CN" altLang="en-US" sz="2200" dirty="0">
                <a:solidFill>
                  <a:srgbClr val="000000"/>
                </a:solidFill>
                <a:latin typeface="Times New Roman" panose="02020603050405020304" pitchFamily="18" charset="0"/>
              </a:rPr>
              <a:t>等人将褐煤直接用于吸附铬</a:t>
            </a:r>
            <a:r>
              <a:rPr lang="zh-CN" altLang="en-US" sz="2200" dirty="0" smtClean="0">
                <a:solidFill>
                  <a:srgbClr val="000000"/>
                </a:solidFill>
                <a:latin typeface="Times New Roman" panose="02020603050405020304" pitchFamily="18" charset="0"/>
              </a:rPr>
              <a:t>离子，</a:t>
            </a:r>
            <a:r>
              <a:rPr lang="zh-CN" altLang="en-US" sz="2200" dirty="0">
                <a:solidFill>
                  <a:srgbClr val="000000"/>
                </a:solidFill>
                <a:latin typeface="Times New Roman" panose="02020603050405020304" pitchFamily="18" charset="0"/>
              </a:rPr>
              <a:t>并在研究</a:t>
            </a:r>
            <a:r>
              <a:rPr lang="zh-CN" altLang="en-US" sz="2200" dirty="0" smtClean="0">
                <a:solidFill>
                  <a:srgbClr val="000000"/>
                </a:solidFill>
                <a:latin typeface="Times New Roman" panose="02020603050405020304" pitchFamily="18" charset="0"/>
              </a:rPr>
              <a:t>中讨论</a:t>
            </a:r>
            <a:r>
              <a:rPr lang="zh-CN" altLang="en-US" sz="2200" dirty="0">
                <a:solidFill>
                  <a:srgbClr val="000000"/>
                </a:solidFill>
                <a:latin typeface="Times New Roman" panose="02020603050405020304" pitchFamily="18" charset="0"/>
              </a:rPr>
              <a:t>了二者的吸附机理，</a:t>
            </a:r>
            <a:r>
              <a:rPr lang="en-US" altLang="zh-CN" sz="2200" dirty="0">
                <a:solidFill>
                  <a:srgbClr val="000000"/>
                </a:solidFill>
                <a:latin typeface="Times New Roman" panose="02020603050405020304" pitchFamily="18" charset="0"/>
              </a:rPr>
              <a:t>2005</a:t>
            </a:r>
            <a:r>
              <a:rPr lang="zh-CN" altLang="en-US" sz="2200" dirty="0">
                <a:solidFill>
                  <a:srgbClr val="000000"/>
                </a:solidFill>
                <a:latin typeface="Times New Roman" panose="02020603050405020304" pitchFamily="18" charset="0"/>
              </a:rPr>
              <a:t>年</a:t>
            </a:r>
            <a:r>
              <a:rPr lang="en-US" altLang="zh-CN" sz="2200" dirty="0" err="1">
                <a:solidFill>
                  <a:srgbClr val="000000"/>
                </a:solidFill>
                <a:latin typeface="Times New Roman" panose="02020603050405020304" pitchFamily="18" charset="0"/>
              </a:rPr>
              <a:t>Gode</a:t>
            </a:r>
            <a:r>
              <a:rPr lang="en-US" altLang="zh-CN" sz="2200" dirty="0">
                <a:solidFill>
                  <a:srgbClr val="000000"/>
                </a:solidFill>
                <a:latin typeface="Times New Roman" panose="02020603050405020304" pitchFamily="18" charset="0"/>
              </a:rPr>
              <a:t>, F</a:t>
            </a:r>
            <a:r>
              <a:rPr lang="zh-CN" altLang="en-US" sz="2200" dirty="0">
                <a:solidFill>
                  <a:srgbClr val="000000"/>
                </a:solidFill>
                <a:latin typeface="Times New Roman" panose="02020603050405020304" pitchFamily="18" charset="0"/>
              </a:rPr>
              <a:t>等人用土耳其褐煤，详细研究了吸附过程中的影响因素。期间也有研究者将褐煤进行改性或是用</a:t>
            </a:r>
            <a:r>
              <a:rPr lang="zh-CN" altLang="en-US" sz="2200" dirty="0" smtClean="0">
                <a:solidFill>
                  <a:srgbClr val="000000"/>
                </a:solidFill>
                <a:latin typeface="Times New Roman" panose="02020603050405020304" pitchFamily="18" charset="0"/>
              </a:rPr>
              <a:t>粉煤灰</a:t>
            </a:r>
            <a:r>
              <a:rPr lang="zh-CN" altLang="en-US" sz="2200" dirty="0">
                <a:solidFill>
                  <a:srgbClr val="000000"/>
                </a:solidFill>
                <a:latin typeface="Times New Roman" panose="02020603050405020304" pitchFamily="18" charset="0"/>
              </a:rPr>
              <a:t>等</a:t>
            </a:r>
            <a:r>
              <a:rPr lang="zh-CN" altLang="en-US" sz="2200" dirty="0" smtClean="0">
                <a:solidFill>
                  <a:srgbClr val="000000"/>
                </a:solidFill>
                <a:latin typeface="Times New Roman" panose="02020603050405020304" pitchFamily="18" charset="0"/>
              </a:rPr>
              <a:t>对</a:t>
            </a:r>
            <a:r>
              <a:rPr lang="zh-CN" altLang="en-US" sz="2200" dirty="0">
                <a:solidFill>
                  <a:srgbClr val="000000"/>
                </a:solidFill>
                <a:latin typeface="Times New Roman" panose="02020603050405020304" pitchFamily="18" charset="0"/>
              </a:rPr>
              <a:t>六价铬进行吸附</a:t>
            </a:r>
            <a:r>
              <a:rPr lang="zh-CN" altLang="en-US" sz="2200" dirty="0" smtClean="0">
                <a:solidFill>
                  <a:srgbClr val="000000"/>
                </a:solidFill>
                <a:latin typeface="Times New Roman" panose="02020603050405020304" pitchFamily="18" charset="0"/>
              </a:rPr>
              <a:t>研究</a:t>
            </a:r>
            <a:r>
              <a:rPr lang="zh-CN" altLang="en-US" sz="2200" dirty="0">
                <a:solidFill>
                  <a:srgbClr val="000000"/>
                </a:solidFill>
                <a:latin typeface="Times New Roman" panose="02020603050405020304" pitchFamily="18" charset="0"/>
              </a:rPr>
              <a:t>。</a:t>
            </a:r>
            <a:endParaRPr lang="zh-CN" altLang="zh-CN" sz="2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2468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7648</TotalTime>
  <Pages>0</Pages>
  <Words>3127</Words>
  <Characters>0</Characters>
  <Application>Microsoft Office PowerPoint</Application>
  <DocSecurity>0</DocSecurity>
  <PresentationFormat>全屏显示(4:3)</PresentationFormat>
  <Lines>0</Lines>
  <Paragraphs>400</Paragraphs>
  <Slides>48</Slides>
  <Notes>18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0" baseType="lpstr">
      <vt:lpstr>楷体</vt:lpstr>
      <vt:lpstr>宋体</vt:lpstr>
      <vt:lpstr>微软雅黑</vt:lpstr>
      <vt:lpstr>Arial</vt:lpstr>
      <vt:lpstr>Calibri</vt:lpstr>
      <vt:lpstr>Symbol</vt:lpstr>
      <vt:lpstr>Tahoma</vt:lpstr>
      <vt:lpstr>Times New Roman</vt:lpstr>
      <vt:lpstr>Wingdings</vt:lpstr>
      <vt:lpstr>默认设计模板</vt:lpstr>
      <vt:lpstr>ChemDraw.Document.6.0</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李肖</dc:creator>
  <cp:lastModifiedBy>ztt</cp:lastModifiedBy>
  <cp:revision>405</cp:revision>
  <dcterms:created xsi:type="dcterms:W3CDTF">2013-11-03T02:20:38Z</dcterms:created>
  <dcterms:modified xsi:type="dcterms:W3CDTF">2017-06-06T15:18:13Z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2052-9.1.0.4369</vt:lpwstr>
  </property>
</Properties>
</file>